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Calibri" panose="020F0502020204030204" pitchFamily="34" charset="0"/>
      <p:regular r:id="rId20"/>
      <p:bold r:id="rId21"/>
      <p:italic r:id="rId22"/>
      <p:boldItalic r:id="rId23"/>
    </p:embeddedFont>
    <p:embeddedFont>
      <p:font typeface="Calibri (MS) Bold" panose="020B0604020202020204" charset="0"/>
      <p:regular r:id="rId24"/>
    </p:embeddedFont>
    <p:embeddedFont>
      <p:font typeface="Dekko" panose="020B0604020202020204" charset="0"/>
      <p:regular r:id="rId25"/>
    </p:embeddedFont>
    <p:embeddedFont>
      <p:font typeface="League Spartan" panose="020B0604020202020204" charset="0"/>
      <p:regular r:id="rId26"/>
    </p:embeddedFont>
    <p:embeddedFont>
      <p:font typeface="Verdana Pro" panose="020B0604030504040204" pitchFamily="34" charset="0"/>
      <p:regular r:id="rId27"/>
    </p:embeddedFont>
    <p:embeddedFont>
      <p:font typeface="Verdana Pro Bold" panose="020B080403050404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0" d="100"/>
          <a:sy n="70" d="100"/>
        </p:scale>
        <p:origin x="77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11.12.2025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 objetivo da SafeView é reduzir pontos cegos e tornar o trânsito mais seguro para motoristas e todos ao seu redor.</a:t>
            </a:r>
          </a:p>
          <a:p>
            <a:endParaRPr lang="en-US"/>
          </a:p>
          <a:p>
            <a:endParaRPr lang="en-US"/>
          </a:p>
          <a:p>
            <a:r>
              <a:rPr lang="en-US"/>
              <a:t>A nossa proposta é criar um sistema IoT de monitoramento com sensores e câmeras que detectam veículos, pedestres e ciclistas nos pontos cegos, enviando alertas visuais em tempo real para o motorista.</a:t>
            </a:r>
          </a:p>
          <a:p>
            <a:r>
              <a:rPr lang="en-US"/>
              <a:t>Diferente de sistemas caros e complexos, a SafeView é pensada para caminhões menores, com instalação rápida, uso simples e integração prática, sem grandes dificuldades técnicas.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Starting with a quick look at the app, we begin by logging in. After that, we’re taken to the monitoring screen, where we can see the data from the devices. Next, we go to the profile screen, where the previously registered information is displayed.</a:t>
            </a:r>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r>
              <a:rPr lang="en-US"/>
              <a:t>ANTIGA--</a:t>
            </a:r>
          </a:p>
          <a:p>
            <a:endParaRPr lang="en-US"/>
          </a:p>
          <a:p>
            <a:r>
              <a:rPr lang="en-US"/>
              <a:t>Aqui vemos como o motorista irá interagir com o app.</a:t>
            </a:r>
          </a:p>
          <a:p>
            <a:r>
              <a:rPr lang="en-US"/>
              <a:t>O aplicativo recebe os dados do protótipo, organiza e apresenta dessa forma ao motorista.</a:t>
            </a:r>
          </a:p>
          <a:p>
            <a:endParaRPr lang="en-US"/>
          </a:p>
          <a:p>
            <a:r>
              <a:rPr lang="en-US"/>
              <a:t>-------------------------------------</a:t>
            </a:r>
          </a:p>
          <a:p>
            <a:endParaRPr lang="en-US"/>
          </a:p>
          <a:p>
            <a:r>
              <a:rPr lang="en-US"/>
              <a:t>Here we see how the driver will interact with the app.</a:t>
            </a:r>
          </a:p>
          <a:p>
            <a:r>
              <a:rPr lang="en-US"/>
              <a:t>The app receives the data from the prototype, organizes it, and presents it to the driver.</a:t>
            </a:r>
          </a:p>
          <a:p>
            <a:endParaRPr lang="en-US"/>
          </a:p>
          <a:p>
            <a:endParaRPr lang="en-US"/>
          </a:p>
          <a:p>
            <a:endParaRPr lang="en-US"/>
          </a:p>
          <a:p>
            <a:r>
              <a:rPr lang="en-US"/>
              <a:t>* adicionar o vídeo do app</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As our final considerations, we conclude that we did several surveys to understand user needs better and improve the app functionality, which has already been developed. Our team is currently dedicated to executing the finals tests to guarantee a more efficient and enjoyable user experience.</a:t>
            </a:r>
          </a:p>
          <a:p>
            <a:endParaRPr lang="en-US"/>
          </a:p>
          <a:p>
            <a:r>
              <a:rPr lang="en-US"/>
              <a:t>In short, SafeView was created to support the people who keep the logistics sector moving — the drivers. Our goal is to understand their needs and provide a good solution.”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 objetivo da SafeView é reduzir pontos cegos e tornar o trânsito mais seguro para motoristas e todos ao seu redor.</a:t>
            </a:r>
          </a:p>
          <a:p>
            <a:endParaRPr lang="en-US"/>
          </a:p>
          <a:p>
            <a:endParaRPr lang="en-US"/>
          </a:p>
          <a:p>
            <a:r>
              <a:rPr lang="en-US"/>
              <a:t>A nossa proposta é criar um sistema IoT de monitoramento com sensores e câmeras que detectam veículos, pedestres e ciclistas nos pontos cegos, enviando alertas visuais em tempo real para o motorista.</a:t>
            </a:r>
          </a:p>
          <a:p>
            <a:r>
              <a:rPr lang="en-US"/>
              <a:t>Diferente de sistemas caros e complexos, a SafeView é pensada para caminhões menores, com instalação rápida, uso simples e integração prática, sem grandes dificuldades técnicas.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 objetivo da SafeView é reduzir pontos cegos e tornar o trânsito mais seguro para motoristas e todos ao seu redor.</a:t>
            </a:r>
          </a:p>
          <a:p>
            <a:endParaRPr lang="en-US"/>
          </a:p>
          <a:p>
            <a:endParaRPr lang="en-US"/>
          </a:p>
          <a:p>
            <a:r>
              <a:rPr lang="en-US"/>
              <a:t>A nossa proposta é criar um sistema IoT de monitoramento com sensores e câmeras que detectam veículos, pedestres e ciclistas nos pontos cegos, enviando alertas visuais em tempo real para o motorista.</a:t>
            </a:r>
          </a:p>
          <a:p>
            <a:r>
              <a:rPr lang="en-US"/>
              <a:t>Diferente de sistemas caros e complexos, a SafeView é pensada para caminhões menores, com instalação rápida, uso simples e integração prática, sem grandes dificuldades técnicas.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 direção do projeto se consolida com uma metodologia qualitativa, já que as pesquisas e estudos existentes não oferecem números estatísticos especifícos, conforme mencionado anteriormente.</a:t>
            </a:r>
          </a:p>
          <a:p>
            <a:r>
              <a:rPr lang="en-US"/>
              <a:t>No entanto, esse materiais destacam fatores que explicam as tragédias no trânsito.</a:t>
            </a:r>
          </a:p>
          <a:p>
            <a:endParaRPr lang="en-US"/>
          </a:p>
          <a:p>
            <a:r>
              <a:rPr lang="en-US"/>
              <a:t>Nosso estudo se baseia em relatos de acidentes envolvendo caminhões baú e limitações visuais dos motoristas.</a:t>
            </a:r>
          </a:p>
          <a:p>
            <a:endParaRPr lang="en-US"/>
          </a:p>
          <a:p>
            <a:r>
              <a:rPr lang="en-US"/>
              <a:t>---------------------------------</a:t>
            </a:r>
          </a:p>
          <a:p>
            <a:r>
              <a:rPr lang="en-US"/>
              <a:t>The project's direction is consolidated with a qualitative methodology, since existing research and studies do not offer specific statistics,</a:t>
            </a:r>
          </a:p>
          <a:p>
            <a:r>
              <a:rPr lang="en-US"/>
              <a:t>as previously mentioned.</a:t>
            </a:r>
          </a:p>
          <a:p>
            <a:r>
              <a:rPr lang="en-US"/>
              <a:t>However, these materials will highlight factors that explain traffic tragedies.</a:t>
            </a:r>
          </a:p>
          <a:p>
            <a:endParaRPr lang="en-US"/>
          </a:p>
          <a:p>
            <a:r>
              <a:rPr lang="en-US"/>
              <a:t>Our study is based on reports of accidents involving box trucks and drivers' visual impairments.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As principais referências utilizadas vêm de estudos da Companhia de Engenharia de Tráfego (CET) e da Polícia Rodoviária Federal (PRF).</a:t>
            </a:r>
          </a:p>
          <a:p>
            <a:endParaRPr lang="en-US"/>
          </a:p>
          <a:p>
            <a:endParaRPr lang="en-US"/>
          </a:p>
          <a:p>
            <a:r>
              <a:rPr lang="en-US"/>
              <a:t>-----------------------------------</a:t>
            </a:r>
          </a:p>
          <a:p>
            <a:r>
              <a:rPr lang="en-US"/>
              <a:t>The main references used come from studies by the Traffic Engineering Company (CET) and the Federal Highway Police (PRF).</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Também, incorporamos conceitos de IoT, o que nos ajudou a estruturar um dispositivo focado em aumentar a segurança de motoristas e terceiros.</a:t>
            </a:r>
          </a:p>
          <a:p>
            <a:endParaRPr lang="en-US"/>
          </a:p>
          <a:p>
            <a:r>
              <a:rPr lang="en-US"/>
              <a:t>-----------------------------------</a:t>
            </a:r>
          </a:p>
          <a:p>
            <a:endParaRPr lang="en-US"/>
          </a:p>
          <a:p>
            <a:r>
              <a:rPr lang="en-US"/>
              <a:t>We also incorporated IoT concepts, which helped us structure a device focused on increasing the safety of drivers and third parties.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the SafeView project, we used ESP-CAM and Raspberry Pi as the main hardware for image capturing and processing. Python and C++ were applied for programming and system integration.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The mobile app was built with React Native and CSS, while Firebase (Cloud Firestore) ensured data storage and security. For design, we used Figma, and system modeling was done with UML, organizing processes and functionalities.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slideLayout" Target="../slideLayouts/slideLayout7.xml"/><Relationship Id="rId7" Type="http://schemas.openxmlformats.org/officeDocument/2006/relationships/image" Target="../media/image43.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7.sv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3.svg"/></Relationships>
</file>

<file path=ppt/slides/_rels/slide8.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2.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3.sv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20877" y="1"/>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pt-BR"/>
            </a:p>
          </p:txBody>
        </p:sp>
      </p:grpSp>
      <p:grpSp>
        <p:nvGrpSpPr>
          <p:cNvPr id="4" name="Group 4"/>
          <p:cNvGrpSpPr>
            <a:grpSpLocks noChangeAspect="1"/>
          </p:cNvGrpSpPr>
          <p:nvPr/>
        </p:nvGrpSpPr>
        <p:grpSpPr>
          <a:xfrm>
            <a:off x="1306170" y="6279646"/>
            <a:ext cx="9009015" cy="3688008"/>
            <a:chOff x="0" y="0"/>
            <a:chExt cx="12012020" cy="4917344"/>
          </a:xfrm>
        </p:grpSpPr>
        <p:sp>
          <p:nvSpPr>
            <p:cNvPr id="5" name="Freeform 5" descr="Ícone  Descrição gerada automaticamente"/>
            <p:cNvSpPr/>
            <p:nvPr/>
          </p:nvSpPr>
          <p:spPr>
            <a:xfrm>
              <a:off x="0" y="0"/>
              <a:ext cx="12012041" cy="4917313"/>
            </a:xfrm>
            <a:custGeom>
              <a:avLst/>
              <a:gdLst/>
              <a:ahLst/>
              <a:cxnLst/>
              <a:rect l="l" t="t" r="r" b="b"/>
              <a:pathLst>
                <a:path w="12012041" h="4917313">
                  <a:moveTo>
                    <a:pt x="0" y="0"/>
                  </a:moveTo>
                  <a:lnTo>
                    <a:pt x="12012041" y="0"/>
                  </a:lnTo>
                  <a:lnTo>
                    <a:pt x="12012041" y="4917313"/>
                  </a:lnTo>
                  <a:lnTo>
                    <a:pt x="0" y="4917313"/>
                  </a:lnTo>
                  <a:lnTo>
                    <a:pt x="0" y="0"/>
                  </a:lnTo>
                  <a:close/>
                </a:path>
              </a:pathLst>
            </a:custGeom>
            <a:blipFill>
              <a:blip r:embed="rId3"/>
              <a:stretch>
                <a:fillRect/>
              </a:stretch>
            </a:blipFill>
          </p:spPr>
          <p:txBody>
            <a:bodyPr/>
            <a:lstStyle/>
            <a:p>
              <a:endParaRPr lang="pt-BR"/>
            </a:p>
          </p:txBody>
        </p:sp>
      </p:grpSp>
      <p:grpSp>
        <p:nvGrpSpPr>
          <p:cNvPr id="6" name="Group 6"/>
          <p:cNvGrpSpPr/>
          <p:nvPr/>
        </p:nvGrpSpPr>
        <p:grpSpPr>
          <a:xfrm>
            <a:off x="1528329" y="7305675"/>
            <a:ext cx="8207086" cy="2014104"/>
            <a:chOff x="0" y="0"/>
            <a:chExt cx="10942782" cy="2685472"/>
          </a:xfrm>
        </p:grpSpPr>
        <p:sp>
          <p:nvSpPr>
            <p:cNvPr id="7" name="Freeform 7"/>
            <p:cNvSpPr/>
            <p:nvPr/>
          </p:nvSpPr>
          <p:spPr>
            <a:xfrm>
              <a:off x="12700" y="12700"/>
              <a:ext cx="10917428" cy="2660015"/>
            </a:xfrm>
            <a:custGeom>
              <a:avLst/>
              <a:gdLst/>
              <a:ahLst/>
              <a:cxnLst/>
              <a:rect l="l" t="t" r="r" b="b"/>
              <a:pathLst>
                <a:path w="10917428" h="2660015">
                  <a:moveTo>
                    <a:pt x="0" y="0"/>
                  </a:moveTo>
                  <a:lnTo>
                    <a:pt x="10917428" y="0"/>
                  </a:lnTo>
                  <a:lnTo>
                    <a:pt x="10917428" y="2660015"/>
                  </a:lnTo>
                  <a:lnTo>
                    <a:pt x="0" y="2660015"/>
                  </a:lnTo>
                  <a:close/>
                </a:path>
              </a:pathLst>
            </a:custGeom>
            <a:solidFill>
              <a:srgbClr val="FFFFFF"/>
            </a:solidFill>
          </p:spPr>
          <p:txBody>
            <a:bodyPr/>
            <a:lstStyle/>
            <a:p>
              <a:endParaRPr lang="pt-BR"/>
            </a:p>
          </p:txBody>
        </p:sp>
        <p:sp>
          <p:nvSpPr>
            <p:cNvPr id="8" name="Freeform 8"/>
            <p:cNvSpPr/>
            <p:nvPr/>
          </p:nvSpPr>
          <p:spPr>
            <a:xfrm>
              <a:off x="0" y="0"/>
              <a:ext cx="10942828" cy="2685415"/>
            </a:xfrm>
            <a:custGeom>
              <a:avLst/>
              <a:gdLst/>
              <a:ahLst/>
              <a:cxnLst/>
              <a:rect l="l" t="t" r="r" b="b"/>
              <a:pathLst>
                <a:path w="10942828" h="2685415">
                  <a:moveTo>
                    <a:pt x="12700" y="0"/>
                  </a:moveTo>
                  <a:lnTo>
                    <a:pt x="10930128" y="0"/>
                  </a:lnTo>
                  <a:cubicBezTo>
                    <a:pt x="10937113" y="0"/>
                    <a:pt x="10942828" y="5715"/>
                    <a:pt x="10942828" y="12700"/>
                  </a:cubicBezTo>
                  <a:lnTo>
                    <a:pt x="10942828" y="2672715"/>
                  </a:lnTo>
                  <a:cubicBezTo>
                    <a:pt x="10942828" y="2679700"/>
                    <a:pt x="10937113" y="2685415"/>
                    <a:pt x="10930128" y="2685415"/>
                  </a:cubicBezTo>
                  <a:lnTo>
                    <a:pt x="12700" y="2685415"/>
                  </a:lnTo>
                  <a:cubicBezTo>
                    <a:pt x="5715" y="2685415"/>
                    <a:pt x="0" y="2679700"/>
                    <a:pt x="0" y="2672715"/>
                  </a:cubicBezTo>
                  <a:lnTo>
                    <a:pt x="0" y="12700"/>
                  </a:lnTo>
                  <a:cubicBezTo>
                    <a:pt x="0" y="5715"/>
                    <a:pt x="5715" y="0"/>
                    <a:pt x="12700" y="0"/>
                  </a:cubicBezTo>
                  <a:moveTo>
                    <a:pt x="12700" y="25400"/>
                  </a:moveTo>
                  <a:lnTo>
                    <a:pt x="12700" y="12700"/>
                  </a:lnTo>
                  <a:lnTo>
                    <a:pt x="25400" y="12700"/>
                  </a:lnTo>
                  <a:lnTo>
                    <a:pt x="25400" y="2672715"/>
                  </a:lnTo>
                  <a:lnTo>
                    <a:pt x="12700" y="2672715"/>
                  </a:lnTo>
                  <a:lnTo>
                    <a:pt x="12700" y="2660015"/>
                  </a:lnTo>
                  <a:lnTo>
                    <a:pt x="10930128" y="2660015"/>
                  </a:lnTo>
                  <a:lnTo>
                    <a:pt x="10930128" y="2672715"/>
                  </a:lnTo>
                  <a:lnTo>
                    <a:pt x="10917428" y="2672715"/>
                  </a:lnTo>
                  <a:lnTo>
                    <a:pt x="10917428" y="12700"/>
                  </a:lnTo>
                  <a:lnTo>
                    <a:pt x="10930128" y="12700"/>
                  </a:lnTo>
                  <a:lnTo>
                    <a:pt x="10930128" y="25400"/>
                  </a:lnTo>
                  <a:lnTo>
                    <a:pt x="12700" y="25400"/>
                  </a:lnTo>
                  <a:close/>
                </a:path>
              </a:pathLst>
            </a:custGeom>
            <a:solidFill>
              <a:srgbClr val="FFFFFF"/>
            </a:solidFill>
          </p:spPr>
          <p:txBody>
            <a:bodyPr/>
            <a:lstStyle/>
            <a:p>
              <a:endParaRPr lang="pt-BR"/>
            </a:p>
          </p:txBody>
        </p:sp>
      </p:grpSp>
      <p:grpSp>
        <p:nvGrpSpPr>
          <p:cNvPr id="9" name="Group 9"/>
          <p:cNvGrpSpPr>
            <a:grpSpLocks noChangeAspect="1"/>
          </p:cNvGrpSpPr>
          <p:nvPr/>
        </p:nvGrpSpPr>
        <p:grpSpPr>
          <a:xfrm>
            <a:off x="6068290" y="7507895"/>
            <a:ext cx="2595516" cy="1636107"/>
            <a:chOff x="0" y="0"/>
            <a:chExt cx="3460688" cy="2181476"/>
          </a:xfrm>
        </p:grpSpPr>
        <p:sp>
          <p:nvSpPr>
            <p:cNvPr id="10" name="Freeform 10" descr="Forma  O conteúdo gerado por IA pode estar incorreto."/>
            <p:cNvSpPr/>
            <p:nvPr/>
          </p:nvSpPr>
          <p:spPr>
            <a:xfrm>
              <a:off x="0" y="0"/>
              <a:ext cx="3460750" cy="2181479"/>
            </a:xfrm>
            <a:custGeom>
              <a:avLst/>
              <a:gdLst/>
              <a:ahLst/>
              <a:cxnLst/>
              <a:rect l="l" t="t" r="r" b="b"/>
              <a:pathLst>
                <a:path w="3460750" h="2181479">
                  <a:moveTo>
                    <a:pt x="0" y="0"/>
                  </a:moveTo>
                  <a:lnTo>
                    <a:pt x="3460750" y="0"/>
                  </a:lnTo>
                  <a:lnTo>
                    <a:pt x="3460750" y="2181479"/>
                  </a:lnTo>
                  <a:lnTo>
                    <a:pt x="0" y="2181479"/>
                  </a:lnTo>
                  <a:lnTo>
                    <a:pt x="0" y="0"/>
                  </a:lnTo>
                  <a:close/>
                </a:path>
              </a:pathLst>
            </a:custGeom>
            <a:blipFill>
              <a:blip r:embed="rId4"/>
              <a:stretch>
                <a:fillRect r="1"/>
              </a:stretch>
            </a:blipFill>
          </p:spPr>
          <p:txBody>
            <a:bodyPr/>
            <a:lstStyle/>
            <a:p>
              <a:endParaRPr lang="pt-BR"/>
            </a:p>
          </p:txBody>
        </p:sp>
      </p:grpSp>
      <p:grpSp>
        <p:nvGrpSpPr>
          <p:cNvPr id="11" name="Group 11"/>
          <p:cNvGrpSpPr>
            <a:grpSpLocks noChangeAspect="1"/>
          </p:cNvGrpSpPr>
          <p:nvPr/>
        </p:nvGrpSpPr>
        <p:grpSpPr>
          <a:xfrm>
            <a:off x="8296714" y="5894067"/>
            <a:ext cx="4392933" cy="4392933"/>
            <a:chOff x="0" y="0"/>
            <a:chExt cx="5857244" cy="5857244"/>
          </a:xfrm>
        </p:grpSpPr>
        <p:sp>
          <p:nvSpPr>
            <p:cNvPr id="12" name="Freeform 12" descr="Texto  O conteúdo gerado por IA pode estar incorreto."/>
            <p:cNvSpPr/>
            <p:nvPr/>
          </p:nvSpPr>
          <p:spPr>
            <a:xfrm>
              <a:off x="0" y="0"/>
              <a:ext cx="5857240" cy="5857240"/>
            </a:xfrm>
            <a:custGeom>
              <a:avLst/>
              <a:gdLst/>
              <a:ahLst/>
              <a:cxnLst/>
              <a:rect l="l" t="t" r="r" b="b"/>
              <a:pathLst>
                <a:path w="5857240" h="5857240">
                  <a:moveTo>
                    <a:pt x="0" y="0"/>
                  </a:moveTo>
                  <a:lnTo>
                    <a:pt x="5857240" y="0"/>
                  </a:lnTo>
                  <a:lnTo>
                    <a:pt x="5857240" y="5857240"/>
                  </a:lnTo>
                  <a:lnTo>
                    <a:pt x="0" y="5857240"/>
                  </a:lnTo>
                  <a:lnTo>
                    <a:pt x="0" y="0"/>
                  </a:lnTo>
                  <a:close/>
                </a:path>
              </a:pathLst>
            </a:custGeom>
            <a:blipFill>
              <a:blip r:embed="rId5"/>
              <a:stretch>
                <a:fillRect/>
              </a:stretch>
            </a:blipFill>
          </p:spPr>
          <p:txBody>
            <a:bodyPr/>
            <a:lstStyle/>
            <a:p>
              <a:endParaRPr lang="pt-BR"/>
            </a:p>
          </p:txBody>
        </p:sp>
      </p:grpSp>
      <p:grpSp>
        <p:nvGrpSpPr>
          <p:cNvPr id="13" name="Group 13"/>
          <p:cNvGrpSpPr>
            <a:grpSpLocks noChangeAspect="1"/>
          </p:cNvGrpSpPr>
          <p:nvPr/>
        </p:nvGrpSpPr>
        <p:grpSpPr>
          <a:xfrm>
            <a:off x="39927" y="7324402"/>
            <a:ext cx="5922818" cy="1513966"/>
            <a:chOff x="0" y="0"/>
            <a:chExt cx="7897090" cy="2018622"/>
          </a:xfrm>
        </p:grpSpPr>
        <p:sp>
          <p:nvSpPr>
            <p:cNvPr id="14" name="Freeform 14"/>
            <p:cNvSpPr/>
            <p:nvPr/>
          </p:nvSpPr>
          <p:spPr>
            <a:xfrm>
              <a:off x="0" y="0"/>
              <a:ext cx="7897114" cy="2018665"/>
            </a:xfrm>
            <a:custGeom>
              <a:avLst/>
              <a:gdLst/>
              <a:ahLst/>
              <a:cxnLst/>
              <a:rect l="l" t="t" r="r" b="b"/>
              <a:pathLst>
                <a:path w="7897114" h="2018665">
                  <a:moveTo>
                    <a:pt x="0" y="0"/>
                  </a:moveTo>
                  <a:lnTo>
                    <a:pt x="7897114" y="0"/>
                  </a:lnTo>
                  <a:lnTo>
                    <a:pt x="7897114" y="2018665"/>
                  </a:lnTo>
                  <a:lnTo>
                    <a:pt x="0" y="2018665"/>
                  </a:lnTo>
                  <a:lnTo>
                    <a:pt x="0" y="0"/>
                  </a:lnTo>
                  <a:close/>
                </a:path>
              </a:pathLst>
            </a:custGeom>
            <a:blipFill>
              <a:blip r:embed="rId6"/>
              <a:stretch>
                <a:fillRect l="-5210" t="-15341" r="-6841" b="-31934"/>
              </a:stretch>
            </a:blipFill>
          </p:spPr>
          <p:txBody>
            <a:bodyPr/>
            <a:lstStyle/>
            <a:p>
              <a:endParaRPr lang="pt-BR"/>
            </a:p>
          </p:txBody>
        </p:sp>
      </p:grpSp>
      <p:sp>
        <p:nvSpPr>
          <p:cNvPr id="15" name="TextBox 15"/>
          <p:cNvSpPr txBox="1"/>
          <p:nvPr/>
        </p:nvSpPr>
        <p:spPr>
          <a:xfrm>
            <a:off x="12398518" y="7505989"/>
            <a:ext cx="5512291" cy="1113831"/>
          </a:xfrm>
          <a:prstGeom prst="rect">
            <a:avLst/>
          </a:prstGeom>
        </p:spPr>
        <p:txBody>
          <a:bodyPr lIns="0" tIns="0" rIns="0" bIns="0" rtlCol="0" anchor="t">
            <a:spAutoFit/>
          </a:bodyPr>
          <a:lstStyle/>
          <a:p>
            <a:pPr algn="l">
              <a:lnSpc>
                <a:spcPts val="3024"/>
              </a:lnSpc>
            </a:pPr>
            <a:r>
              <a:rPr lang="en-US" sz="2100" b="1" dirty="0">
                <a:solidFill>
                  <a:srgbClr val="000000"/>
                </a:solidFill>
                <a:latin typeface="Verdana Pro Bold"/>
                <a:ea typeface="Verdana Pro Bold"/>
                <a:cs typeface="Verdana Pro Bold"/>
                <a:sym typeface="Verdana Pro Bold"/>
              </a:rPr>
              <a:t>SafeView: Blind spot monitoring system for large trucks</a:t>
            </a:r>
          </a:p>
          <a:p>
            <a:pPr algn="l">
              <a:lnSpc>
                <a:spcPts val="3024"/>
              </a:lnSpc>
            </a:pPr>
            <a:r>
              <a:rPr lang="en-US" sz="2100" dirty="0">
                <a:solidFill>
                  <a:srgbClr val="000000"/>
                </a:solidFill>
                <a:latin typeface="Verdana Pro"/>
                <a:ea typeface="Verdana Pro"/>
                <a:cs typeface="Verdana Pro"/>
                <a:sym typeface="Verdana Pro"/>
              </a:rPr>
              <a:t>19/11/2025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7414310" y="169101"/>
            <a:ext cx="648222" cy="304468"/>
            <a:chOff x="0" y="0"/>
            <a:chExt cx="864296" cy="405958"/>
          </a:xfrm>
        </p:grpSpPr>
        <p:sp>
          <p:nvSpPr>
            <p:cNvPr id="3" name="Freeform 3"/>
            <p:cNvSpPr/>
            <p:nvPr/>
          </p:nvSpPr>
          <p:spPr>
            <a:xfrm>
              <a:off x="0" y="0"/>
              <a:ext cx="864235" cy="406019"/>
            </a:xfrm>
            <a:custGeom>
              <a:avLst/>
              <a:gdLst/>
              <a:ahLst/>
              <a:cxnLst/>
              <a:rect l="l" t="t" r="r" b="b"/>
              <a:pathLst>
                <a:path w="864235" h="406019">
                  <a:moveTo>
                    <a:pt x="0" y="0"/>
                  </a:moveTo>
                  <a:lnTo>
                    <a:pt x="864235" y="0"/>
                  </a:lnTo>
                  <a:lnTo>
                    <a:pt x="864235" y="406019"/>
                  </a:lnTo>
                  <a:lnTo>
                    <a:pt x="0" y="406019"/>
                  </a:lnTo>
                  <a:lnTo>
                    <a:pt x="0" y="0"/>
                  </a:lnTo>
                  <a:close/>
                </a:path>
              </a:pathLst>
            </a:custGeom>
            <a:solidFill>
              <a:srgbClr val="000000">
                <a:alpha val="0"/>
              </a:srgbClr>
            </a:solidFill>
          </p:spPr>
          <p:txBody>
            <a:bodyPr/>
            <a:lstStyle/>
            <a:p>
              <a:endParaRPr lang="pt-BR"/>
            </a:p>
          </p:txBody>
        </p:sp>
      </p:grpSp>
      <p:grpSp>
        <p:nvGrpSpPr>
          <p:cNvPr id="4" name="Group 4"/>
          <p:cNvGrpSpPr>
            <a:grpSpLocks noChangeAspect="1"/>
          </p:cNvGrpSpPr>
          <p:nvPr/>
        </p:nvGrpSpPr>
        <p:grpSpPr>
          <a:xfrm>
            <a:off x="225468" y="169101"/>
            <a:ext cx="2815225" cy="133004"/>
            <a:chOff x="0" y="0"/>
            <a:chExt cx="3753634" cy="177338"/>
          </a:xfrm>
        </p:grpSpPr>
        <p:sp>
          <p:nvSpPr>
            <p:cNvPr id="5" name="Freeform 5"/>
            <p:cNvSpPr/>
            <p:nvPr/>
          </p:nvSpPr>
          <p:spPr>
            <a:xfrm>
              <a:off x="0" y="0"/>
              <a:ext cx="3753612" cy="177292"/>
            </a:xfrm>
            <a:custGeom>
              <a:avLst/>
              <a:gdLst/>
              <a:ahLst/>
              <a:cxnLst/>
              <a:rect l="l" t="t" r="r" b="b"/>
              <a:pathLst>
                <a:path w="3753612" h="177292">
                  <a:moveTo>
                    <a:pt x="0" y="0"/>
                  </a:moveTo>
                  <a:lnTo>
                    <a:pt x="3753612" y="0"/>
                  </a:lnTo>
                  <a:lnTo>
                    <a:pt x="3753612" y="177292"/>
                  </a:lnTo>
                  <a:lnTo>
                    <a:pt x="0" y="177292"/>
                  </a:lnTo>
                  <a:lnTo>
                    <a:pt x="0" y="0"/>
                  </a:lnTo>
                  <a:close/>
                </a:path>
              </a:pathLst>
            </a:custGeom>
            <a:solidFill>
              <a:srgbClr val="000000">
                <a:alpha val="0"/>
              </a:srgbClr>
            </a:solidFill>
          </p:spPr>
          <p:txBody>
            <a:bodyPr/>
            <a:lstStyle/>
            <a:p>
              <a:endParaRPr lang="pt-BR"/>
            </a:p>
          </p:txBody>
        </p:sp>
      </p:grpSp>
      <p:grpSp>
        <p:nvGrpSpPr>
          <p:cNvPr id="6" name="Group 6"/>
          <p:cNvGrpSpPr/>
          <p:nvPr/>
        </p:nvGrpSpPr>
        <p:grpSpPr>
          <a:xfrm>
            <a:off x="-1789065" y="473569"/>
            <a:ext cx="9781808" cy="1838501"/>
            <a:chOff x="0" y="0"/>
            <a:chExt cx="2879609" cy="541203"/>
          </a:xfrm>
        </p:grpSpPr>
        <p:sp>
          <p:nvSpPr>
            <p:cNvPr id="7" name="Freeform 7"/>
            <p:cNvSpPr/>
            <p:nvPr/>
          </p:nvSpPr>
          <p:spPr>
            <a:xfrm>
              <a:off x="0" y="0"/>
              <a:ext cx="2879609" cy="541203"/>
            </a:xfrm>
            <a:custGeom>
              <a:avLst/>
              <a:gdLst/>
              <a:ahLst/>
              <a:cxnLst/>
              <a:rect l="l" t="t" r="r" b="b"/>
              <a:pathLst>
                <a:path w="2879609" h="541203">
                  <a:moveTo>
                    <a:pt x="2879609" y="79146"/>
                  </a:moveTo>
                  <a:lnTo>
                    <a:pt x="2879609" y="462057"/>
                  </a:lnTo>
                  <a:cubicBezTo>
                    <a:pt x="2879609" y="483048"/>
                    <a:pt x="2871270" y="503179"/>
                    <a:pt x="2856428" y="518022"/>
                  </a:cubicBezTo>
                  <a:cubicBezTo>
                    <a:pt x="2841585" y="532865"/>
                    <a:pt x="2821454" y="541203"/>
                    <a:pt x="2800463" y="541203"/>
                  </a:cubicBezTo>
                  <a:lnTo>
                    <a:pt x="79146" y="541203"/>
                  </a:lnTo>
                  <a:cubicBezTo>
                    <a:pt x="58155" y="541203"/>
                    <a:pt x="38024" y="532865"/>
                    <a:pt x="23181" y="518022"/>
                  </a:cubicBezTo>
                  <a:cubicBezTo>
                    <a:pt x="8339" y="503179"/>
                    <a:pt x="0" y="483048"/>
                    <a:pt x="0" y="462057"/>
                  </a:cubicBezTo>
                  <a:lnTo>
                    <a:pt x="0" y="79146"/>
                  </a:lnTo>
                  <a:cubicBezTo>
                    <a:pt x="0" y="58155"/>
                    <a:pt x="8339" y="38024"/>
                    <a:pt x="23181" y="23181"/>
                  </a:cubicBezTo>
                  <a:cubicBezTo>
                    <a:pt x="38024" y="8339"/>
                    <a:pt x="58155" y="0"/>
                    <a:pt x="79146" y="0"/>
                  </a:cubicBezTo>
                  <a:lnTo>
                    <a:pt x="2800463" y="0"/>
                  </a:lnTo>
                  <a:cubicBezTo>
                    <a:pt x="2844174" y="0"/>
                    <a:pt x="2879609" y="35435"/>
                    <a:pt x="2879609" y="79146"/>
                  </a:cubicBezTo>
                  <a:close/>
                </a:path>
              </a:pathLst>
            </a:custGeom>
            <a:solidFill>
              <a:srgbClr val="1E2E4A"/>
            </a:solidFill>
            <a:ln cap="rnd">
              <a:noFill/>
              <a:prstDash val="solid"/>
              <a:round/>
            </a:ln>
          </p:spPr>
          <p:txBody>
            <a:bodyPr/>
            <a:lstStyle/>
            <a:p>
              <a:endParaRPr lang="pt-BR"/>
            </a:p>
          </p:txBody>
        </p:sp>
        <p:sp>
          <p:nvSpPr>
            <p:cNvPr id="8" name="TextBox 8"/>
            <p:cNvSpPr txBox="1"/>
            <p:nvPr/>
          </p:nvSpPr>
          <p:spPr>
            <a:xfrm>
              <a:off x="0" y="9525"/>
              <a:ext cx="2879609" cy="531678"/>
            </a:xfrm>
            <a:prstGeom prst="rect">
              <a:avLst/>
            </a:prstGeom>
          </p:spPr>
          <p:txBody>
            <a:bodyPr lIns="50800" tIns="50800" rIns="50800" bIns="50800" rtlCol="0" anchor="ctr"/>
            <a:lstStyle/>
            <a:p>
              <a:pPr algn="ctr">
                <a:lnSpc>
                  <a:spcPts val="2879"/>
                </a:lnSpc>
              </a:pPr>
              <a:endParaRPr/>
            </a:p>
          </p:txBody>
        </p:sp>
      </p:grpSp>
      <p:sp>
        <p:nvSpPr>
          <p:cNvPr id="9" name="TextBox 9"/>
          <p:cNvSpPr txBox="1"/>
          <p:nvPr/>
        </p:nvSpPr>
        <p:spPr>
          <a:xfrm>
            <a:off x="225468" y="1137233"/>
            <a:ext cx="6940772" cy="596900"/>
          </a:xfrm>
          <a:prstGeom prst="rect">
            <a:avLst/>
          </a:prstGeom>
        </p:spPr>
        <p:txBody>
          <a:bodyPr lIns="0" tIns="0" rIns="0" bIns="0" rtlCol="0" anchor="t">
            <a:spAutoFit/>
          </a:bodyPr>
          <a:lstStyle/>
          <a:p>
            <a:pPr algn="ctr">
              <a:lnSpc>
                <a:spcPts val="4900"/>
              </a:lnSpc>
            </a:pPr>
            <a:r>
              <a:rPr lang="en-US" sz="3500" b="1">
                <a:solidFill>
                  <a:srgbClr val="EE8454"/>
                </a:solidFill>
                <a:latin typeface="League Spartan"/>
                <a:ea typeface="League Spartan"/>
                <a:cs typeface="League Spartan"/>
                <a:sym typeface="League Spartan"/>
              </a:rPr>
              <a:t>CONCEPTUAL FOUNDATIONS</a:t>
            </a:r>
          </a:p>
        </p:txBody>
      </p:sp>
      <p:sp>
        <p:nvSpPr>
          <p:cNvPr id="10" name="TextBox 10"/>
          <p:cNvSpPr txBox="1"/>
          <p:nvPr/>
        </p:nvSpPr>
        <p:spPr>
          <a:xfrm>
            <a:off x="5597788" y="4861727"/>
            <a:ext cx="10504458" cy="1847850"/>
          </a:xfrm>
          <a:prstGeom prst="rect">
            <a:avLst/>
          </a:prstGeom>
        </p:spPr>
        <p:txBody>
          <a:bodyPr lIns="0" tIns="0" rIns="0" bIns="0" rtlCol="0" anchor="t">
            <a:spAutoFit/>
          </a:bodyPr>
          <a:lstStyle/>
          <a:p>
            <a:pPr algn="just">
              <a:lnSpc>
                <a:spcPts val="2999"/>
              </a:lnSpc>
              <a:spcBef>
                <a:spcPct val="0"/>
              </a:spcBef>
            </a:pPr>
            <a:r>
              <a:rPr lang="en-US" sz="2499">
                <a:solidFill>
                  <a:srgbClr val="000000"/>
                </a:solidFill>
                <a:latin typeface="Verdana Pro"/>
                <a:ea typeface="Verdana Pro"/>
                <a:cs typeface="Verdana Pro"/>
                <a:sym typeface="Verdana Pro"/>
              </a:rPr>
              <a:t>The Internet of Things goes beyond the residential environment, as, with the power to collect and process data from interconnected environments and networks, it transforms our perception of the world around us, bringing diverse impacts in areas of logistics, traffic, and security. (OLIVEIRA, 2021).</a:t>
            </a:r>
          </a:p>
        </p:txBody>
      </p:sp>
      <p:grpSp>
        <p:nvGrpSpPr>
          <p:cNvPr id="11" name="Group 11"/>
          <p:cNvGrpSpPr/>
          <p:nvPr/>
        </p:nvGrpSpPr>
        <p:grpSpPr>
          <a:xfrm>
            <a:off x="1946147" y="4386980"/>
            <a:ext cx="3025223" cy="3119572"/>
            <a:chOff x="0" y="0"/>
            <a:chExt cx="4033631" cy="4159430"/>
          </a:xfrm>
        </p:grpSpPr>
        <p:sp>
          <p:nvSpPr>
            <p:cNvPr id="12" name="Freeform 12"/>
            <p:cNvSpPr/>
            <p:nvPr/>
          </p:nvSpPr>
          <p:spPr>
            <a:xfrm>
              <a:off x="847456" y="624463"/>
              <a:ext cx="2338719" cy="2975455"/>
            </a:xfrm>
            <a:custGeom>
              <a:avLst/>
              <a:gdLst/>
              <a:ahLst/>
              <a:cxnLst/>
              <a:rect l="l" t="t" r="r" b="b"/>
              <a:pathLst>
                <a:path w="2338719" h="2975455">
                  <a:moveTo>
                    <a:pt x="0" y="0"/>
                  </a:moveTo>
                  <a:lnTo>
                    <a:pt x="2338719" y="0"/>
                  </a:lnTo>
                  <a:lnTo>
                    <a:pt x="2338719" y="2975455"/>
                  </a:lnTo>
                  <a:lnTo>
                    <a:pt x="0" y="2975455"/>
                  </a:lnTo>
                  <a:lnTo>
                    <a:pt x="0" y="0"/>
                  </a:lnTo>
                  <a:close/>
                </a:path>
              </a:pathLst>
            </a:custGeom>
            <a:blipFill>
              <a:blip r:embed="rId3"/>
              <a:stretch>
                <a:fillRect t="-4300" b="-4300"/>
              </a:stretch>
            </a:blipFill>
          </p:spPr>
          <p:txBody>
            <a:bodyPr/>
            <a:lstStyle/>
            <a:p>
              <a:endParaRPr lang="pt-BR"/>
            </a:p>
          </p:txBody>
        </p:sp>
        <p:sp>
          <p:nvSpPr>
            <p:cNvPr id="13" name="TextBox 13"/>
            <p:cNvSpPr txBox="1"/>
            <p:nvPr/>
          </p:nvSpPr>
          <p:spPr>
            <a:xfrm>
              <a:off x="528367" y="0"/>
              <a:ext cx="2976896" cy="317500"/>
            </a:xfrm>
            <a:prstGeom prst="rect">
              <a:avLst/>
            </a:prstGeom>
          </p:spPr>
          <p:txBody>
            <a:bodyPr lIns="0" tIns="0" rIns="0" bIns="0" rtlCol="0" anchor="t">
              <a:spAutoFit/>
            </a:bodyPr>
            <a:lstStyle/>
            <a:p>
              <a:pPr algn="just">
                <a:lnSpc>
                  <a:spcPts val="1919"/>
                </a:lnSpc>
                <a:spcBef>
                  <a:spcPct val="0"/>
                </a:spcBef>
              </a:pPr>
              <a:r>
                <a:rPr lang="en-US" sz="1599">
                  <a:solidFill>
                    <a:srgbClr val="000000"/>
                  </a:solidFill>
                  <a:latin typeface="Verdana Pro"/>
                  <a:ea typeface="Verdana Pro"/>
                  <a:cs typeface="Verdana Pro"/>
                  <a:sym typeface="Verdana Pro"/>
                </a:rPr>
                <a:t>Figure 3 - IoT book</a:t>
              </a:r>
            </a:p>
          </p:txBody>
        </p:sp>
        <p:sp>
          <p:nvSpPr>
            <p:cNvPr id="14" name="TextBox 14"/>
            <p:cNvSpPr txBox="1"/>
            <p:nvPr/>
          </p:nvSpPr>
          <p:spPr>
            <a:xfrm>
              <a:off x="0" y="3854630"/>
              <a:ext cx="4033631" cy="304800"/>
            </a:xfrm>
            <a:prstGeom prst="rect">
              <a:avLst/>
            </a:prstGeom>
          </p:spPr>
          <p:txBody>
            <a:bodyPr lIns="0" tIns="0" rIns="0" bIns="0" rtlCol="0" anchor="t">
              <a:spAutoFit/>
            </a:bodyPr>
            <a:lstStyle/>
            <a:p>
              <a:pPr algn="ctr">
                <a:lnSpc>
                  <a:spcPts val="1800"/>
                </a:lnSpc>
                <a:spcBef>
                  <a:spcPct val="0"/>
                </a:spcBef>
              </a:pPr>
              <a:r>
                <a:rPr lang="en-US" sz="1500" b="1">
                  <a:solidFill>
                    <a:srgbClr val="000000"/>
                  </a:solidFill>
                  <a:latin typeface="Verdana Pro Bold"/>
                  <a:ea typeface="Verdana Pro Bold"/>
                  <a:cs typeface="Verdana Pro Bold"/>
                  <a:sym typeface="Verdana Pro Bold"/>
                </a:rPr>
                <a:t>Source</a:t>
              </a:r>
              <a:r>
                <a:rPr lang="en-US" sz="1500">
                  <a:solidFill>
                    <a:srgbClr val="000000"/>
                  </a:solidFill>
                  <a:latin typeface="Verdana Pro"/>
                  <a:ea typeface="Verdana Pro"/>
                  <a:cs typeface="Verdana Pro"/>
                  <a:sym typeface="Verdana Pro"/>
                </a:rPr>
                <a:t>: Amazon.com.br, 2025</a:t>
              </a:r>
            </a:p>
          </p:txBody>
        </p:sp>
      </p:grpSp>
      <p:grpSp>
        <p:nvGrpSpPr>
          <p:cNvPr id="15" name="Group 15"/>
          <p:cNvGrpSpPr/>
          <p:nvPr/>
        </p:nvGrpSpPr>
        <p:grpSpPr>
          <a:xfrm>
            <a:off x="225468" y="8482773"/>
            <a:ext cx="690031" cy="2399227"/>
            <a:chOff x="0" y="0"/>
            <a:chExt cx="181744" cy="631895"/>
          </a:xfrm>
        </p:grpSpPr>
        <p:sp>
          <p:nvSpPr>
            <p:cNvPr id="16" name="Freeform 16"/>
            <p:cNvSpPr/>
            <p:nvPr/>
          </p:nvSpPr>
          <p:spPr>
            <a:xfrm>
              <a:off x="0" y="0"/>
              <a:ext cx="181744" cy="631895"/>
            </a:xfrm>
            <a:custGeom>
              <a:avLst/>
              <a:gdLst/>
              <a:ahLst/>
              <a:cxnLst/>
              <a:rect l="l" t="t" r="r" b="b"/>
              <a:pathLst>
                <a:path w="181744" h="631895">
                  <a:moveTo>
                    <a:pt x="181744" y="90872"/>
                  </a:moveTo>
                  <a:lnTo>
                    <a:pt x="181744" y="541023"/>
                  </a:lnTo>
                  <a:cubicBezTo>
                    <a:pt x="181744" y="565124"/>
                    <a:pt x="172170" y="588238"/>
                    <a:pt x="155128" y="605279"/>
                  </a:cubicBezTo>
                  <a:cubicBezTo>
                    <a:pt x="138086" y="622321"/>
                    <a:pt x="114973" y="631895"/>
                    <a:pt x="90872" y="631895"/>
                  </a:cubicBezTo>
                  <a:lnTo>
                    <a:pt x="90872" y="631895"/>
                  </a:lnTo>
                  <a:cubicBezTo>
                    <a:pt x="40685" y="631895"/>
                    <a:pt x="0" y="591210"/>
                    <a:pt x="0" y="541023"/>
                  </a:cubicBezTo>
                  <a:lnTo>
                    <a:pt x="0" y="90872"/>
                  </a:lnTo>
                  <a:cubicBezTo>
                    <a:pt x="0" y="66771"/>
                    <a:pt x="9574" y="43658"/>
                    <a:pt x="26616" y="26616"/>
                  </a:cubicBezTo>
                  <a:cubicBezTo>
                    <a:pt x="43658" y="9574"/>
                    <a:pt x="66771" y="0"/>
                    <a:pt x="90872" y="0"/>
                  </a:cubicBezTo>
                  <a:lnTo>
                    <a:pt x="90872" y="0"/>
                  </a:lnTo>
                  <a:cubicBezTo>
                    <a:pt x="141059" y="0"/>
                    <a:pt x="181744" y="40685"/>
                    <a:pt x="181744" y="90872"/>
                  </a:cubicBezTo>
                  <a:close/>
                </a:path>
              </a:pathLst>
            </a:custGeom>
            <a:solidFill>
              <a:srgbClr val="1E2E4A"/>
            </a:solidFill>
            <a:ln cap="rnd">
              <a:noFill/>
              <a:prstDash val="solid"/>
              <a:round/>
            </a:ln>
          </p:spPr>
          <p:txBody>
            <a:bodyPr/>
            <a:lstStyle/>
            <a:p>
              <a:endParaRPr lang="pt-BR"/>
            </a:p>
          </p:txBody>
        </p:sp>
        <p:sp>
          <p:nvSpPr>
            <p:cNvPr id="17" name="TextBox 17"/>
            <p:cNvSpPr txBox="1"/>
            <p:nvPr/>
          </p:nvSpPr>
          <p:spPr>
            <a:xfrm>
              <a:off x="0" y="9525"/>
              <a:ext cx="181744" cy="622370"/>
            </a:xfrm>
            <a:prstGeom prst="rect">
              <a:avLst/>
            </a:prstGeom>
          </p:spPr>
          <p:txBody>
            <a:bodyPr lIns="50800" tIns="50800" rIns="50800" bIns="50800" rtlCol="0" anchor="ctr"/>
            <a:lstStyle/>
            <a:p>
              <a:pPr algn="ctr">
                <a:lnSpc>
                  <a:spcPts val="2879"/>
                </a:lnSpc>
              </a:pPr>
              <a:endParaRPr/>
            </a:p>
          </p:txBody>
        </p:sp>
      </p:grpSp>
      <p:grpSp>
        <p:nvGrpSpPr>
          <p:cNvPr id="18" name="Group 18"/>
          <p:cNvGrpSpPr/>
          <p:nvPr/>
        </p:nvGrpSpPr>
        <p:grpSpPr>
          <a:xfrm>
            <a:off x="1064741" y="8898092"/>
            <a:ext cx="690031" cy="2399227"/>
            <a:chOff x="0" y="0"/>
            <a:chExt cx="181744" cy="631895"/>
          </a:xfrm>
        </p:grpSpPr>
        <p:sp>
          <p:nvSpPr>
            <p:cNvPr id="19" name="Freeform 19"/>
            <p:cNvSpPr/>
            <p:nvPr/>
          </p:nvSpPr>
          <p:spPr>
            <a:xfrm>
              <a:off x="0" y="0"/>
              <a:ext cx="181744" cy="631895"/>
            </a:xfrm>
            <a:custGeom>
              <a:avLst/>
              <a:gdLst/>
              <a:ahLst/>
              <a:cxnLst/>
              <a:rect l="l" t="t" r="r" b="b"/>
              <a:pathLst>
                <a:path w="181744" h="631895">
                  <a:moveTo>
                    <a:pt x="181744" y="90872"/>
                  </a:moveTo>
                  <a:lnTo>
                    <a:pt x="181744" y="541023"/>
                  </a:lnTo>
                  <a:cubicBezTo>
                    <a:pt x="181744" y="565124"/>
                    <a:pt x="172170" y="588238"/>
                    <a:pt x="155128" y="605279"/>
                  </a:cubicBezTo>
                  <a:cubicBezTo>
                    <a:pt x="138086" y="622321"/>
                    <a:pt x="114973" y="631895"/>
                    <a:pt x="90872" y="631895"/>
                  </a:cubicBezTo>
                  <a:lnTo>
                    <a:pt x="90872" y="631895"/>
                  </a:lnTo>
                  <a:cubicBezTo>
                    <a:pt x="40685" y="631895"/>
                    <a:pt x="0" y="591210"/>
                    <a:pt x="0" y="541023"/>
                  </a:cubicBezTo>
                  <a:lnTo>
                    <a:pt x="0" y="90872"/>
                  </a:lnTo>
                  <a:cubicBezTo>
                    <a:pt x="0" y="66771"/>
                    <a:pt x="9574" y="43658"/>
                    <a:pt x="26616" y="26616"/>
                  </a:cubicBezTo>
                  <a:cubicBezTo>
                    <a:pt x="43658" y="9574"/>
                    <a:pt x="66771" y="0"/>
                    <a:pt x="90872" y="0"/>
                  </a:cubicBezTo>
                  <a:lnTo>
                    <a:pt x="90872" y="0"/>
                  </a:lnTo>
                  <a:cubicBezTo>
                    <a:pt x="141059" y="0"/>
                    <a:pt x="181744" y="40685"/>
                    <a:pt x="181744" y="90872"/>
                  </a:cubicBezTo>
                  <a:close/>
                </a:path>
              </a:pathLst>
            </a:custGeom>
            <a:solidFill>
              <a:srgbClr val="2F5F98"/>
            </a:solidFill>
            <a:ln cap="rnd">
              <a:noFill/>
              <a:prstDash val="solid"/>
              <a:round/>
            </a:ln>
          </p:spPr>
          <p:txBody>
            <a:bodyPr/>
            <a:lstStyle/>
            <a:p>
              <a:endParaRPr lang="pt-BR"/>
            </a:p>
          </p:txBody>
        </p:sp>
        <p:sp>
          <p:nvSpPr>
            <p:cNvPr id="20" name="TextBox 20"/>
            <p:cNvSpPr txBox="1"/>
            <p:nvPr/>
          </p:nvSpPr>
          <p:spPr>
            <a:xfrm>
              <a:off x="0" y="9525"/>
              <a:ext cx="181744" cy="622370"/>
            </a:xfrm>
            <a:prstGeom prst="rect">
              <a:avLst/>
            </a:prstGeom>
          </p:spPr>
          <p:txBody>
            <a:bodyPr lIns="50800" tIns="50800" rIns="50800" bIns="50800" rtlCol="0" anchor="ctr"/>
            <a:lstStyle/>
            <a:p>
              <a:pPr algn="ctr">
                <a:lnSpc>
                  <a:spcPts val="2879"/>
                </a:lnSpc>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7414310" y="169101"/>
            <a:ext cx="648222" cy="304468"/>
            <a:chOff x="0" y="0"/>
            <a:chExt cx="864296" cy="405958"/>
          </a:xfrm>
        </p:grpSpPr>
        <p:sp>
          <p:nvSpPr>
            <p:cNvPr id="3" name="Freeform 3"/>
            <p:cNvSpPr/>
            <p:nvPr/>
          </p:nvSpPr>
          <p:spPr>
            <a:xfrm>
              <a:off x="0" y="0"/>
              <a:ext cx="864235" cy="406019"/>
            </a:xfrm>
            <a:custGeom>
              <a:avLst/>
              <a:gdLst/>
              <a:ahLst/>
              <a:cxnLst/>
              <a:rect l="l" t="t" r="r" b="b"/>
              <a:pathLst>
                <a:path w="864235" h="406019">
                  <a:moveTo>
                    <a:pt x="0" y="0"/>
                  </a:moveTo>
                  <a:lnTo>
                    <a:pt x="864235" y="0"/>
                  </a:lnTo>
                  <a:lnTo>
                    <a:pt x="864235" y="406019"/>
                  </a:lnTo>
                  <a:lnTo>
                    <a:pt x="0" y="406019"/>
                  </a:lnTo>
                  <a:lnTo>
                    <a:pt x="0" y="0"/>
                  </a:lnTo>
                  <a:close/>
                </a:path>
              </a:pathLst>
            </a:custGeom>
            <a:solidFill>
              <a:srgbClr val="000000">
                <a:alpha val="0"/>
              </a:srgbClr>
            </a:solidFill>
          </p:spPr>
          <p:txBody>
            <a:bodyPr/>
            <a:lstStyle/>
            <a:p>
              <a:endParaRPr lang="pt-BR"/>
            </a:p>
          </p:txBody>
        </p:sp>
      </p:grpSp>
      <p:grpSp>
        <p:nvGrpSpPr>
          <p:cNvPr id="4" name="Group 4"/>
          <p:cNvGrpSpPr>
            <a:grpSpLocks noChangeAspect="1"/>
          </p:cNvGrpSpPr>
          <p:nvPr/>
        </p:nvGrpSpPr>
        <p:grpSpPr>
          <a:xfrm>
            <a:off x="225468" y="169101"/>
            <a:ext cx="2815225" cy="133004"/>
            <a:chOff x="0" y="0"/>
            <a:chExt cx="3753634" cy="177338"/>
          </a:xfrm>
        </p:grpSpPr>
        <p:sp>
          <p:nvSpPr>
            <p:cNvPr id="5" name="Freeform 5"/>
            <p:cNvSpPr/>
            <p:nvPr/>
          </p:nvSpPr>
          <p:spPr>
            <a:xfrm>
              <a:off x="0" y="0"/>
              <a:ext cx="3753612" cy="177292"/>
            </a:xfrm>
            <a:custGeom>
              <a:avLst/>
              <a:gdLst/>
              <a:ahLst/>
              <a:cxnLst/>
              <a:rect l="l" t="t" r="r" b="b"/>
              <a:pathLst>
                <a:path w="3753612" h="177292">
                  <a:moveTo>
                    <a:pt x="0" y="0"/>
                  </a:moveTo>
                  <a:lnTo>
                    <a:pt x="3753612" y="0"/>
                  </a:lnTo>
                  <a:lnTo>
                    <a:pt x="3753612" y="177292"/>
                  </a:lnTo>
                  <a:lnTo>
                    <a:pt x="0" y="177292"/>
                  </a:lnTo>
                  <a:lnTo>
                    <a:pt x="0" y="0"/>
                  </a:lnTo>
                  <a:close/>
                </a:path>
              </a:pathLst>
            </a:custGeom>
            <a:solidFill>
              <a:srgbClr val="000000">
                <a:alpha val="0"/>
              </a:srgbClr>
            </a:solidFill>
          </p:spPr>
          <p:txBody>
            <a:bodyPr/>
            <a:lstStyle/>
            <a:p>
              <a:endParaRPr lang="pt-BR"/>
            </a:p>
          </p:txBody>
        </p:sp>
      </p:grpSp>
      <p:grpSp>
        <p:nvGrpSpPr>
          <p:cNvPr id="6" name="Group 6"/>
          <p:cNvGrpSpPr/>
          <p:nvPr/>
        </p:nvGrpSpPr>
        <p:grpSpPr>
          <a:xfrm>
            <a:off x="-1789065" y="473569"/>
            <a:ext cx="9781808" cy="1838501"/>
            <a:chOff x="0" y="0"/>
            <a:chExt cx="2879609" cy="541203"/>
          </a:xfrm>
        </p:grpSpPr>
        <p:sp>
          <p:nvSpPr>
            <p:cNvPr id="7" name="Freeform 7"/>
            <p:cNvSpPr/>
            <p:nvPr/>
          </p:nvSpPr>
          <p:spPr>
            <a:xfrm>
              <a:off x="0" y="0"/>
              <a:ext cx="2879609" cy="541203"/>
            </a:xfrm>
            <a:custGeom>
              <a:avLst/>
              <a:gdLst/>
              <a:ahLst/>
              <a:cxnLst/>
              <a:rect l="l" t="t" r="r" b="b"/>
              <a:pathLst>
                <a:path w="2879609" h="541203">
                  <a:moveTo>
                    <a:pt x="2879609" y="79146"/>
                  </a:moveTo>
                  <a:lnTo>
                    <a:pt x="2879609" y="462057"/>
                  </a:lnTo>
                  <a:cubicBezTo>
                    <a:pt x="2879609" y="483048"/>
                    <a:pt x="2871270" y="503179"/>
                    <a:pt x="2856428" y="518022"/>
                  </a:cubicBezTo>
                  <a:cubicBezTo>
                    <a:pt x="2841585" y="532865"/>
                    <a:pt x="2821454" y="541203"/>
                    <a:pt x="2800463" y="541203"/>
                  </a:cubicBezTo>
                  <a:lnTo>
                    <a:pt x="79146" y="541203"/>
                  </a:lnTo>
                  <a:cubicBezTo>
                    <a:pt x="58155" y="541203"/>
                    <a:pt x="38024" y="532865"/>
                    <a:pt x="23181" y="518022"/>
                  </a:cubicBezTo>
                  <a:cubicBezTo>
                    <a:pt x="8339" y="503179"/>
                    <a:pt x="0" y="483048"/>
                    <a:pt x="0" y="462057"/>
                  </a:cubicBezTo>
                  <a:lnTo>
                    <a:pt x="0" y="79146"/>
                  </a:lnTo>
                  <a:cubicBezTo>
                    <a:pt x="0" y="58155"/>
                    <a:pt x="8339" y="38024"/>
                    <a:pt x="23181" y="23181"/>
                  </a:cubicBezTo>
                  <a:cubicBezTo>
                    <a:pt x="38024" y="8339"/>
                    <a:pt x="58155" y="0"/>
                    <a:pt x="79146" y="0"/>
                  </a:cubicBezTo>
                  <a:lnTo>
                    <a:pt x="2800463" y="0"/>
                  </a:lnTo>
                  <a:cubicBezTo>
                    <a:pt x="2844174" y="0"/>
                    <a:pt x="2879609" y="35435"/>
                    <a:pt x="2879609" y="79146"/>
                  </a:cubicBezTo>
                  <a:close/>
                </a:path>
              </a:pathLst>
            </a:custGeom>
            <a:solidFill>
              <a:srgbClr val="1E2E4A"/>
            </a:solidFill>
            <a:ln cap="rnd">
              <a:noFill/>
              <a:prstDash val="solid"/>
              <a:round/>
            </a:ln>
          </p:spPr>
          <p:txBody>
            <a:bodyPr/>
            <a:lstStyle/>
            <a:p>
              <a:endParaRPr lang="pt-BR"/>
            </a:p>
          </p:txBody>
        </p:sp>
        <p:sp>
          <p:nvSpPr>
            <p:cNvPr id="8" name="TextBox 8"/>
            <p:cNvSpPr txBox="1"/>
            <p:nvPr/>
          </p:nvSpPr>
          <p:spPr>
            <a:xfrm>
              <a:off x="0" y="9525"/>
              <a:ext cx="2879609" cy="531678"/>
            </a:xfrm>
            <a:prstGeom prst="rect">
              <a:avLst/>
            </a:prstGeom>
          </p:spPr>
          <p:txBody>
            <a:bodyPr lIns="50800" tIns="50800" rIns="50800" bIns="50800" rtlCol="0" anchor="ctr"/>
            <a:lstStyle/>
            <a:p>
              <a:pPr algn="ctr">
                <a:lnSpc>
                  <a:spcPts val="2879"/>
                </a:lnSpc>
              </a:pPr>
              <a:endParaRPr/>
            </a:p>
          </p:txBody>
        </p:sp>
      </p:grpSp>
      <p:grpSp>
        <p:nvGrpSpPr>
          <p:cNvPr id="9" name="Group 9"/>
          <p:cNvGrpSpPr/>
          <p:nvPr/>
        </p:nvGrpSpPr>
        <p:grpSpPr>
          <a:xfrm>
            <a:off x="1139554" y="3877909"/>
            <a:ext cx="2934874" cy="3502512"/>
            <a:chOff x="0" y="0"/>
            <a:chExt cx="3913165" cy="4670016"/>
          </a:xfrm>
        </p:grpSpPr>
        <p:sp>
          <p:nvSpPr>
            <p:cNvPr id="10" name="Freeform 10"/>
            <p:cNvSpPr/>
            <p:nvPr/>
          </p:nvSpPr>
          <p:spPr>
            <a:xfrm>
              <a:off x="294856" y="431800"/>
              <a:ext cx="3369735" cy="3277520"/>
            </a:xfrm>
            <a:custGeom>
              <a:avLst/>
              <a:gdLst/>
              <a:ahLst/>
              <a:cxnLst/>
              <a:rect l="l" t="t" r="r" b="b"/>
              <a:pathLst>
                <a:path w="3369735" h="3277520">
                  <a:moveTo>
                    <a:pt x="0" y="0"/>
                  </a:moveTo>
                  <a:lnTo>
                    <a:pt x="3369735" y="0"/>
                  </a:lnTo>
                  <a:lnTo>
                    <a:pt x="3369735" y="3277520"/>
                  </a:lnTo>
                  <a:lnTo>
                    <a:pt x="0" y="3277520"/>
                  </a:lnTo>
                  <a:lnTo>
                    <a:pt x="0" y="0"/>
                  </a:lnTo>
                  <a:close/>
                </a:path>
              </a:pathLst>
            </a:custGeom>
            <a:blipFill>
              <a:blip r:embed="rId3"/>
              <a:stretch>
                <a:fillRect l="-50932" t="-32543" r="-40433" b="-31960"/>
              </a:stretch>
            </a:blipFill>
          </p:spPr>
          <p:txBody>
            <a:bodyPr/>
            <a:lstStyle/>
            <a:p>
              <a:endParaRPr lang="pt-BR"/>
            </a:p>
          </p:txBody>
        </p:sp>
        <p:sp>
          <p:nvSpPr>
            <p:cNvPr id="11" name="TextBox 11"/>
            <p:cNvSpPr txBox="1"/>
            <p:nvPr/>
          </p:nvSpPr>
          <p:spPr>
            <a:xfrm>
              <a:off x="0" y="4060416"/>
              <a:ext cx="3913165" cy="609600"/>
            </a:xfrm>
            <a:prstGeom prst="rect">
              <a:avLst/>
            </a:prstGeom>
          </p:spPr>
          <p:txBody>
            <a:bodyPr lIns="0" tIns="0" rIns="0" bIns="0" rtlCol="0" anchor="t">
              <a:spAutoFit/>
            </a:bodyPr>
            <a:lstStyle/>
            <a:p>
              <a:pPr algn="ctr">
                <a:lnSpc>
                  <a:spcPts val="1800"/>
                </a:lnSpc>
                <a:spcBef>
                  <a:spcPct val="0"/>
                </a:spcBef>
              </a:pPr>
              <a:r>
                <a:rPr lang="en-US" sz="1500" b="1">
                  <a:solidFill>
                    <a:srgbClr val="000000"/>
                  </a:solidFill>
                  <a:latin typeface="Verdana Pro Bold"/>
                  <a:ea typeface="Verdana Pro Bold"/>
                  <a:cs typeface="Verdana Pro Bold"/>
                  <a:sym typeface="Verdana Pro Bold"/>
                </a:rPr>
                <a:t>Source</a:t>
              </a:r>
              <a:r>
                <a:rPr lang="en-US" sz="1500">
                  <a:solidFill>
                    <a:srgbClr val="000000"/>
                  </a:solidFill>
                  <a:latin typeface="Verdana Pro"/>
                  <a:ea typeface="Verdana Pro"/>
                  <a:cs typeface="Verdana Pro"/>
                  <a:sym typeface="Verdana Pro"/>
                </a:rPr>
                <a:t>: Own authorship, 2025</a:t>
              </a:r>
            </a:p>
          </p:txBody>
        </p:sp>
        <p:sp>
          <p:nvSpPr>
            <p:cNvPr id="12" name="TextBox 12"/>
            <p:cNvSpPr txBox="1"/>
            <p:nvPr/>
          </p:nvSpPr>
          <p:spPr>
            <a:xfrm>
              <a:off x="440383" y="0"/>
              <a:ext cx="3078681" cy="317500"/>
            </a:xfrm>
            <a:prstGeom prst="rect">
              <a:avLst/>
            </a:prstGeom>
          </p:spPr>
          <p:txBody>
            <a:bodyPr lIns="0" tIns="0" rIns="0" bIns="0" rtlCol="0" anchor="t">
              <a:spAutoFit/>
            </a:bodyPr>
            <a:lstStyle/>
            <a:p>
              <a:pPr algn="just">
                <a:lnSpc>
                  <a:spcPts val="1919"/>
                </a:lnSpc>
                <a:spcBef>
                  <a:spcPct val="0"/>
                </a:spcBef>
              </a:pPr>
              <a:r>
                <a:rPr lang="en-US" sz="1599">
                  <a:solidFill>
                    <a:srgbClr val="000000"/>
                  </a:solidFill>
                  <a:latin typeface="Verdana Pro"/>
                  <a:ea typeface="Verdana Pro"/>
                  <a:cs typeface="Verdana Pro"/>
                  <a:sym typeface="Verdana Pro"/>
                </a:rPr>
                <a:t>Figure 6 - ESP32-CAM</a:t>
              </a:r>
            </a:p>
          </p:txBody>
        </p:sp>
      </p:grpSp>
      <p:grpSp>
        <p:nvGrpSpPr>
          <p:cNvPr id="13" name="Group 13"/>
          <p:cNvGrpSpPr/>
          <p:nvPr/>
        </p:nvGrpSpPr>
        <p:grpSpPr>
          <a:xfrm>
            <a:off x="5119135" y="3877909"/>
            <a:ext cx="3576434" cy="3502512"/>
            <a:chOff x="0" y="0"/>
            <a:chExt cx="4768579" cy="4670016"/>
          </a:xfrm>
        </p:grpSpPr>
        <p:sp>
          <p:nvSpPr>
            <p:cNvPr id="14" name="Freeform 14"/>
            <p:cNvSpPr/>
            <p:nvPr/>
          </p:nvSpPr>
          <p:spPr>
            <a:xfrm>
              <a:off x="0" y="479064"/>
              <a:ext cx="4768579" cy="3230256"/>
            </a:xfrm>
            <a:custGeom>
              <a:avLst/>
              <a:gdLst/>
              <a:ahLst/>
              <a:cxnLst/>
              <a:rect l="l" t="t" r="r" b="b"/>
              <a:pathLst>
                <a:path w="4768579" h="3230256">
                  <a:moveTo>
                    <a:pt x="0" y="0"/>
                  </a:moveTo>
                  <a:lnTo>
                    <a:pt x="4768579" y="0"/>
                  </a:lnTo>
                  <a:lnTo>
                    <a:pt x="4768579" y="3230256"/>
                  </a:lnTo>
                  <a:lnTo>
                    <a:pt x="0" y="3230256"/>
                  </a:lnTo>
                  <a:lnTo>
                    <a:pt x="0" y="0"/>
                  </a:lnTo>
                  <a:close/>
                </a:path>
              </a:pathLst>
            </a:custGeom>
            <a:blipFill>
              <a:blip r:embed="rId4"/>
              <a:stretch>
                <a:fillRect t="-59331" b="-103108"/>
              </a:stretch>
            </a:blipFill>
          </p:spPr>
          <p:txBody>
            <a:bodyPr/>
            <a:lstStyle/>
            <a:p>
              <a:endParaRPr lang="pt-BR"/>
            </a:p>
          </p:txBody>
        </p:sp>
        <p:sp>
          <p:nvSpPr>
            <p:cNvPr id="15" name="TextBox 15"/>
            <p:cNvSpPr txBox="1"/>
            <p:nvPr/>
          </p:nvSpPr>
          <p:spPr>
            <a:xfrm>
              <a:off x="556680" y="4060416"/>
              <a:ext cx="3802617" cy="609600"/>
            </a:xfrm>
            <a:prstGeom prst="rect">
              <a:avLst/>
            </a:prstGeom>
          </p:spPr>
          <p:txBody>
            <a:bodyPr lIns="0" tIns="0" rIns="0" bIns="0" rtlCol="0" anchor="t">
              <a:spAutoFit/>
            </a:bodyPr>
            <a:lstStyle/>
            <a:p>
              <a:pPr algn="ctr">
                <a:lnSpc>
                  <a:spcPts val="1800"/>
                </a:lnSpc>
                <a:spcBef>
                  <a:spcPct val="0"/>
                </a:spcBef>
              </a:pPr>
              <a:r>
                <a:rPr lang="en-US" sz="1500" b="1">
                  <a:solidFill>
                    <a:srgbClr val="000000"/>
                  </a:solidFill>
                  <a:latin typeface="Verdana Pro Bold"/>
                  <a:ea typeface="Verdana Pro Bold"/>
                  <a:cs typeface="Verdana Pro Bold"/>
                  <a:sym typeface="Verdana Pro Bold"/>
                </a:rPr>
                <a:t>Source</a:t>
              </a:r>
              <a:r>
                <a:rPr lang="en-US" sz="1500">
                  <a:solidFill>
                    <a:srgbClr val="000000"/>
                  </a:solidFill>
                  <a:latin typeface="Verdana Pro"/>
                  <a:ea typeface="Verdana Pro"/>
                  <a:cs typeface="Verdana Pro"/>
                  <a:sym typeface="Verdana Pro"/>
                </a:rPr>
                <a:t>: Own authorship, 2025</a:t>
              </a:r>
            </a:p>
          </p:txBody>
        </p:sp>
        <p:sp>
          <p:nvSpPr>
            <p:cNvPr id="16" name="TextBox 16"/>
            <p:cNvSpPr txBox="1"/>
            <p:nvPr/>
          </p:nvSpPr>
          <p:spPr>
            <a:xfrm>
              <a:off x="763305" y="0"/>
              <a:ext cx="3241968" cy="317500"/>
            </a:xfrm>
            <a:prstGeom prst="rect">
              <a:avLst/>
            </a:prstGeom>
          </p:spPr>
          <p:txBody>
            <a:bodyPr lIns="0" tIns="0" rIns="0" bIns="0" rtlCol="0" anchor="t">
              <a:spAutoFit/>
            </a:bodyPr>
            <a:lstStyle/>
            <a:p>
              <a:pPr algn="just">
                <a:lnSpc>
                  <a:spcPts val="1919"/>
                </a:lnSpc>
                <a:spcBef>
                  <a:spcPct val="0"/>
                </a:spcBef>
              </a:pPr>
              <a:r>
                <a:rPr lang="en-US" sz="1599">
                  <a:solidFill>
                    <a:srgbClr val="000000"/>
                  </a:solidFill>
                  <a:latin typeface="Verdana Pro"/>
                  <a:ea typeface="Verdana Pro"/>
                  <a:cs typeface="Verdana Pro"/>
                  <a:sym typeface="Verdana Pro"/>
                </a:rPr>
                <a:t>Figure 7 - Raspberry Pi</a:t>
              </a:r>
            </a:p>
          </p:txBody>
        </p:sp>
      </p:grpSp>
      <p:grpSp>
        <p:nvGrpSpPr>
          <p:cNvPr id="17" name="Group 17"/>
          <p:cNvGrpSpPr/>
          <p:nvPr/>
        </p:nvGrpSpPr>
        <p:grpSpPr>
          <a:xfrm>
            <a:off x="10024960" y="3877909"/>
            <a:ext cx="2420791" cy="3502512"/>
            <a:chOff x="0" y="0"/>
            <a:chExt cx="3227722" cy="4670016"/>
          </a:xfrm>
        </p:grpSpPr>
        <p:sp>
          <p:nvSpPr>
            <p:cNvPr id="18" name="Freeform 18"/>
            <p:cNvSpPr/>
            <p:nvPr/>
          </p:nvSpPr>
          <p:spPr>
            <a:xfrm>
              <a:off x="0" y="431800"/>
              <a:ext cx="3227722" cy="3227722"/>
            </a:xfrm>
            <a:custGeom>
              <a:avLst/>
              <a:gdLst/>
              <a:ahLst/>
              <a:cxnLst/>
              <a:rect l="l" t="t" r="r" b="b"/>
              <a:pathLst>
                <a:path w="3227722" h="3227722">
                  <a:moveTo>
                    <a:pt x="0" y="0"/>
                  </a:moveTo>
                  <a:lnTo>
                    <a:pt x="3227722" y="0"/>
                  </a:lnTo>
                  <a:lnTo>
                    <a:pt x="3227722" y="3227722"/>
                  </a:lnTo>
                  <a:lnTo>
                    <a:pt x="0" y="3227722"/>
                  </a:lnTo>
                  <a:lnTo>
                    <a:pt x="0" y="0"/>
                  </a:lnTo>
                  <a:close/>
                </a:path>
              </a:pathLst>
            </a:custGeom>
            <a:blipFill>
              <a:blip r:embed="rId5"/>
              <a:stretch>
                <a:fillRect/>
              </a:stretch>
            </a:blipFill>
          </p:spPr>
          <p:txBody>
            <a:bodyPr/>
            <a:lstStyle/>
            <a:p>
              <a:endParaRPr lang="pt-BR"/>
            </a:p>
          </p:txBody>
        </p:sp>
        <p:sp>
          <p:nvSpPr>
            <p:cNvPr id="19" name="TextBox 19"/>
            <p:cNvSpPr txBox="1"/>
            <p:nvPr/>
          </p:nvSpPr>
          <p:spPr>
            <a:xfrm>
              <a:off x="50769" y="4060416"/>
              <a:ext cx="3126184" cy="609600"/>
            </a:xfrm>
            <a:prstGeom prst="rect">
              <a:avLst/>
            </a:prstGeom>
          </p:spPr>
          <p:txBody>
            <a:bodyPr lIns="0" tIns="0" rIns="0" bIns="0" rtlCol="0" anchor="t">
              <a:spAutoFit/>
            </a:bodyPr>
            <a:lstStyle/>
            <a:p>
              <a:pPr algn="ctr">
                <a:lnSpc>
                  <a:spcPts val="1800"/>
                </a:lnSpc>
                <a:spcBef>
                  <a:spcPct val="0"/>
                </a:spcBef>
              </a:pPr>
              <a:r>
                <a:rPr lang="en-US" sz="1500" b="1">
                  <a:solidFill>
                    <a:srgbClr val="000000"/>
                  </a:solidFill>
                  <a:latin typeface="Verdana Pro Bold"/>
                  <a:ea typeface="Verdana Pro Bold"/>
                  <a:cs typeface="Verdana Pro Bold"/>
                  <a:sym typeface="Verdana Pro Bold"/>
                </a:rPr>
                <a:t>Source</a:t>
              </a:r>
              <a:r>
                <a:rPr lang="en-US" sz="1500">
                  <a:solidFill>
                    <a:srgbClr val="000000"/>
                  </a:solidFill>
                  <a:latin typeface="Verdana Pro"/>
                  <a:ea typeface="Verdana Pro"/>
                  <a:cs typeface="Verdana Pro"/>
                  <a:sym typeface="Verdana Pro"/>
                </a:rPr>
                <a:t>: Python.org, 2025</a:t>
              </a:r>
            </a:p>
          </p:txBody>
        </p:sp>
        <p:sp>
          <p:nvSpPr>
            <p:cNvPr id="20" name="TextBox 20"/>
            <p:cNvSpPr txBox="1"/>
            <p:nvPr/>
          </p:nvSpPr>
          <p:spPr>
            <a:xfrm>
              <a:off x="43904" y="0"/>
              <a:ext cx="3139914" cy="317500"/>
            </a:xfrm>
            <a:prstGeom prst="rect">
              <a:avLst/>
            </a:prstGeom>
          </p:spPr>
          <p:txBody>
            <a:bodyPr lIns="0" tIns="0" rIns="0" bIns="0" rtlCol="0" anchor="t">
              <a:spAutoFit/>
            </a:bodyPr>
            <a:lstStyle/>
            <a:p>
              <a:pPr algn="just">
                <a:lnSpc>
                  <a:spcPts val="1919"/>
                </a:lnSpc>
                <a:spcBef>
                  <a:spcPct val="0"/>
                </a:spcBef>
              </a:pPr>
              <a:r>
                <a:rPr lang="en-US" sz="1599">
                  <a:solidFill>
                    <a:srgbClr val="000000"/>
                  </a:solidFill>
                  <a:latin typeface="Verdana Pro"/>
                  <a:ea typeface="Verdana Pro"/>
                  <a:cs typeface="Verdana Pro"/>
                  <a:sym typeface="Verdana Pro"/>
                </a:rPr>
                <a:t>Figure 8 - Logo Python</a:t>
              </a:r>
            </a:p>
          </p:txBody>
        </p:sp>
      </p:grpSp>
      <p:grpSp>
        <p:nvGrpSpPr>
          <p:cNvPr id="21" name="Group 21"/>
          <p:cNvGrpSpPr/>
          <p:nvPr/>
        </p:nvGrpSpPr>
        <p:grpSpPr>
          <a:xfrm>
            <a:off x="13819161" y="3877909"/>
            <a:ext cx="3329285" cy="3502512"/>
            <a:chOff x="0" y="0"/>
            <a:chExt cx="4439047" cy="4670016"/>
          </a:xfrm>
        </p:grpSpPr>
        <p:sp>
          <p:nvSpPr>
            <p:cNvPr id="22" name="Freeform 22"/>
            <p:cNvSpPr/>
            <p:nvPr/>
          </p:nvSpPr>
          <p:spPr>
            <a:xfrm>
              <a:off x="881383" y="479064"/>
              <a:ext cx="2676282" cy="3012653"/>
            </a:xfrm>
            <a:custGeom>
              <a:avLst/>
              <a:gdLst/>
              <a:ahLst/>
              <a:cxnLst/>
              <a:rect l="l" t="t" r="r" b="b"/>
              <a:pathLst>
                <a:path w="2676282" h="3012653">
                  <a:moveTo>
                    <a:pt x="0" y="0"/>
                  </a:moveTo>
                  <a:lnTo>
                    <a:pt x="2676281" y="0"/>
                  </a:lnTo>
                  <a:lnTo>
                    <a:pt x="2676281" y="3012653"/>
                  </a:lnTo>
                  <a:lnTo>
                    <a:pt x="0" y="3012653"/>
                  </a:lnTo>
                  <a:lnTo>
                    <a:pt x="0" y="0"/>
                  </a:lnTo>
                  <a:close/>
                </a:path>
              </a:pathLst>
            </a:custGeom>
            <a:blipFill>
              <a:blip r:embed="rId6"/>
              <a:stretch>
                <a:fillRect/>
              </a:stretch>
            </a:blipFill>
          </p:spPr>
          <p:txBody>
            <a:bodyPr/>
            <a:lstStyle/>
            <a:p>
              <a:endParaRPr lang="pt-BR"/>
            </a:p>
          </p:txBody>
        </p:sp>
        <p:sp>
          <p:nvSpPr>
            <p:cNvPr id="23" name="TextBox 23"/>
            <p:cNvSpPr txBox="1"/>
            <p:nvPr/>
          </p:nvSpPr>
          <p:spPr>
            <a:xfrm>
              <a:off x="0" y="4060416"/>
              <a:ext cx="4439047" cy="609600"/>
            </a:xfrm>
            <a:prstGeom prst="rect">
              <a:avLst/>
            </a:prstGeom>
          </p:spPr>
          <p:txBody>
            <a:bodyPr lIns="0" tIns="0" rIns="0" bIns="0" rtlCol="0" anchor="t">
              <a:spAutoFit/>
            </a:bodyPr>
            <a:lstStyle/>
            <a:p>
              <a:pPr algn="ctr">
                <a:lnSpc>
                  <a:spcPts val="1800"/>
                </a:lnSpc>
                <a:spcBef>
                  <a:spcPct val="0"/>
                </a:spcBef>
              </a:pPr>
              <a:r>
                <a:rPr lang="en-US" sz="1500" b="1">
                  <a:solidFill>
                    <a:srgbClr val="000000"/>
                  </a:solidFill>
                  <a:latin typeface="Verdana Pro Bold"/>
                  <a:ea typeface="Verdana Pro Bold"/>
                  <a:cs typeface="Verdana Pro Bold"/>
                  <a:sym typeface="Verdana Pro Bold"/>
                </a:rPr>
                <a:t>Source</a:t>
              </a:r>
              <a:r>
                <a:rPr lang="en-US" sz="1500">
                  <a:solidFill>
                    <a:srgbClr val="000000"/>
                  </a:solidFill>
                  <a:latin typeface="Verdana Pro"/>
                  <a:ea typeface="Verdana Pro"/>
                  <a:cs typeface="Verdana Pro"/>
                  <a:sym typeface="Verdana Pro"/>
                </a:rPr>
                <a:t>: Microsoft Community, 2025</a:t>
              </a:r>
            </a:p>
          </p:txBody>
        </p:sp>
        <p:sp>
          <p:nvSpPr>
            <p:cNvPr id="24" name="TextBox 24"/>
            <p:cNvSpPr txBox="1"/>
            <p:nvPr/>
          </p:nvSpPr>
          <p:spPr>
            <a:xfrm>
              <a:off x="629156" y="0"/>
              <a:ext cx="3180736" cy="317500"/>
            </a:xfrm>
            <a:prstGeom prst="rect">
              <a:avLst/>
            </a:prstGeom>
          </p:spPr>
          <p:txBody>
            <a:bodyPr lIns="0" tIns="0" rIns="0" bIns="0" rtlCol="0" anchor="t">
              <a:spAutoFit/>
            </a:bodyPr>
            <a:lstStyle/>
            <a:p>
              <a:pPr algn="ctr">
                <a:lnSpc>
                  <a:spcPts val="1919"/>
                </a:lnSpc>
                <a:spcBef>
                  <a:spcPct val="0"/>
                </a:spcBef>
              </a:pPr>
              <a:r>
                <a:rPr lang="en-US" sz="1599">
                  <a:solidFill>
                    <a:srgbClr val="000000"/>
                  </a:solidFill>
                  <a:latin typeface="Verdana Pro"/>
                  <a:ea typeface="Verdana Pro"/>
                  <a:cs typeface="Verdana Pro"/>
                  <a:sym typeface="Verdana Pro"/>
                </a:rPr>
                <a:t>Figure 9 - Logo C ++</a:t>
              </a:r>
            </a:p>
          </p:txBody>
        </p:sp>
      </p:grpSp>
      <p:sp>
        <p:nvSpPr>
          <p:cNvPr id="25" name="TextBox 25"/>
          <p:cNvSpPr txBox="1"/>
          <p:nvPr/>
        </p:nvSpPr>
        <p:spPr>
          <a:xfrm>
            <a:off x="225468" y="1137233"/>
            <a:ext cx="6940772" cy="596900"/>
          </a:xfrm>
          <a:prstGeom prst="rect">
            <a:avLst/>
          </a:prstGeom>
        </p:spPr>
        <p:txBody>
          <a:bodyPr lIns="0" tIns="0" rIns="0" bIns="0" rtlCol="0" anchor="t">
            <a:spAutoFit/>
          </a:bodyPr>
          <a:lstStyle/>
          <a:p>
            <a:pPr algn="r">
              <a:lnSpc>
                <a:spcPts val="4900"/>
              </a:lnSpc>
            </a:pPr>
            <a:r>
              <a:rPr lang="en-US" sz="3500" b="1">
                <a:solidFill>
                  <a:srgbClr val="EE8454"/>
                </a:solidFill>
                <a:latin typeface="League Spartan"/>
                <a:ea typeface="League Spartan"/>
                <a:cs typeface="League Spartan"/>
                <a:sym typeface="League Spartan"/>
              </a:rPr>
              <a:t>TECHNOLOGIES AND TOOLS</a:t>
            </a:r>
          </a:p>
        </p:txBody>
      </p:sp>
      <p:grpSp>
        <p:nvGrpSpPr>
          <p:cNvPr id="26" name="Group 26"/>
          <p:cNvGrpSpPr/>
          <p:nvPr/>
        </p:nvGrpSpPr>
        <p:grpSpPr>
          <a:xfrm>
            <a:off x="16569269" y="8717660"/>
            <a:ext cx="690031" cy="2399227"/>
            <a:chOff x="0" y="0"/>
            <a:chExt cx="181744" cy="631895"/>
          </a:xfrm>
        </p:grpSpPr>
        <p:sp>
          <p:nvSpPr>
            <p:cNvPr id="27" name="Freeform 27"/>
            <p:cNvSpPr/>
            <p:nvPr/>
          </p:nvSpPr>
          <p:spPr>
            <a:xfrm>
              <a:off x="0" y="0"/>
              <a:ext cx="181744" cy="631895"/>
            </a:xfrm>
            <a:custGeom>
              <a:avLst/>
              <a:gdLst/>
              <a:ahLst/>
              <a:cxnLst/>
              <a:rect l="l" t="t" r="r" b="b"/>
              <a:pathLst>
                <a:path w="181744" h="631895">
                  <a:moveTo>
                    <a:pt x="181744" y="90872"/>
                  </a:moveTo>
                  <a:lnTo>
                    <a:pt x="181744" y="541023"/>
                  </a:lnTo>
                  <a:cubicBezTo>
                    <a:pt x="181744" y="565124"/>
                    <a:pt x="172170" y="588238"/>
                    <a:pt x="155128" y="605279"/>
                  </a:cubicBezTo>
                  <a:cubicBezTo>
                    <a:pt x="138086" y="622321"/>
                    <a:pt x="114973" y="631895"/>
                    <a:pt x="90872" y="631895"/>
                  </a:cubicBezTo>
                  <a:lnTo>
                    <a:pt x="90872" y="631895"/>
                  </a:lnTo>
                  <a:cubicBezTo>
                    <a:pt x="40685" y="631895"/>
                    <a:pt x="0" y="591210"/>
                    <a:pt x="0" y="541023"/>
                  </a:cubicBezTo>
                  <a:lnTo>
                    <a:pt x="0" y="90872"/>
                  </a:lnTo>
                  <a:cubicBezTo>
                    <a:pt x="0" y="66771"/>
                    <a:pt x="9574" y="43658"/>
                    <a:pt x="26616" y="26616"/>
                  </a:cubicBezTo>
                  <a:cubicBezTo>
                    <a:pt x="43658" y="9574"/>
                    <a:pt x="66771" y="0"/>
                    <a:pt x="90872" y="0"/>
                  </a:cubicBezTo>
                  <a:lnTo>
                    <a:pt x="90872" y="0"/>
                  </a:lnTo>
                  <a:cubicBezTo>
                    <a:pt x="141059" y="0"/>
                    <a:pt x="181744" y="40685"/>
                    <a:pt x="181744" y="90872"/>
                  </a:cubicBezTo>
                  <a:close/>
                </a:path>
              </a:pathLst>
            </a:custGeom>
            <a:solidFill>
              <a:srgbClr val="1E2E4A"/>
            </a:solidFill>
            <a:ln cap="rnd">
              <a:noFill/>
              <a:prstDash val="solid"/>
              <a:round/>
            </a:ln>
          </p:spPr>
          <p:txBody>
            <a:bodyPr/>
            <a:lstStyle/>
            <a:p>
              <a:endParaRPr lang="pt-BR"/>
            </a:p>
          </p:txBody>
        </p:sp>
        <p:sp>
          <p:nvSpPr>
            <p:cNvPr id="28" name="TextBox 28"/>
            <p:cNvSpPr txBox="1"/>
            <p:nvPr/>
          </p:nvSpPr>
          <p:spPr>
            <a:xfrm>
              <a:off x="0" y="9525"/>
              <a:ext cx="181744" cy="622370"/>
            </a:xfrm>
            <a:prstGeom prst="rect">
              <a:avLst/>
            </a:prstGeom>
          </p:spPr>
          <p:txBody>
            <a:bodyPr lIns="50800" tIns="50800" rIns="50800" bIns="50800" rtlCol="0" anchor="ctr"/>
            <a:lstStyle/>
            <a:p>
              <a:pPr algn="ctr">
                <a:lnSpc>
                  <a:spcPts val="2879"/>
                </a:lnSpc>
              </a:pPr>
              <a:endParaRPr/>
            </a:p>
          </p:txBody>
        </p:sp>
      </p:grpSp>
      <p:grpSp>
        <p:nvGrpSpPr>
          <p:cNvPr id="29" name="Group 29"/>
          <p:cNvGrpSpPr/>
          <p:nvPr/>
        </p:nvGrpSpPr>
        <p:grpSpPr>
          <a:xfrm>
            <a:off x="15704731" y="9258300"/>
            <a:ext cx="690031" cy="2399227"/>
            <a:chOff x="0" y="0"/>
            <a:chExt cx="181744" cy="631895"/>
          </a:xfrm>
        </p:grpSpPr>
        <p:sp>
          <p:nvSpPr>
            <p:cNvPr id="30" name="Freeform 30"/>
            <p:cNvSpPr/>
            <p:nvPr/>
          </p:nvSpPr>
          <p:spPr>
            <a:xfrm>
              <a:off x="0" y="0"/>
              <a:ext cx="181744" cy="631895"/>
            </a:xfrm>
            <a:custGeom>
              <a:avLst/>
              <a:gdLst/>
              <a:ahLst/>
              <a:cxnLst/>
              <a:rect l="l" t="t" r="r" b="b"/>
              <a:pathLst>
                <a:path w="181744" h="631895">
                  <a:moveTo>
                    <a:pt x="181744" y="90872"/>
                  </a:moveTo>
                  <a:lnTo>
                    <a:pt x="181744" y="541023"/>
                  </a:lnTo>
                  <a:cubicBezTo>
                    <a:pt x="181744" y="565124"/>
                    <a:pt x="172170" y="588238"/>
                    <a:pt x="155128" y="605279"/>
                  </a:cubicBezTo>
                  <a:cubicBezTo>
                    <a:pt x="138086" y="622321"/>
                    <a:pt x="114973" y="631895"/>
                    <a:pt x="90872" y="631895"/>
                  </a:cubicBezTo>
                  <a:lnTo>
                    <a:pt x="90872" y="631895"/>
                  </a:lnTo>
                  <a:cubicBezTo>
                    <a:pt x="40685" y="631895"/>
                    <a:pt x="0" y="591210"/>
                    <a:pt x="0" y="541023"/>
                  </a:cubicBezTo>
                  <a:lnTo>
                    <a:pt x="0" y="90872"/>
                  </a:lnTo>
                  <a:cubicBezTo>
                    <a:pt x="0" y="66771"/>
                    <a:pt x="9574" y="43658"/>
                    <a:pt x="26616" y="26616"/>
                  </a:cubicBezTo>
                  <a:cubicBezTo>
                    <a:pt x="43658" y="9574"/>
                    <a:pt x="66771" y="0"/>
                    <a:pt x="90872" y="0"/>
                  </a:cubicBezTo>
                  <a:lnTo>
                    <a:pt x="90872" y="0"/>
                  </a:lnTo>
                  <a:cubicBezTo>
                    <a:pt x="141059" y="0"/>
                    <a:pt x="181744" y="40685"/>
                    <a:pt x="181744" y="90872"/>
                  </a:cubicBezTo>
                  <a:close/>
                </a:path>
              </a:pathLst>
            </a:custGeom>
            <a:solidFill>
              <a:srgbClr val="2F5F98"/>
            </a:solidFill>
            <a:ln cap="rnd">
              <a:noFill/>
              <a:prstDash val="solid"/>
              <a:round/>
            </a:ln>
          </p:spPr>
          <p:txBody>
            <a:bodyPr/>
            <a:lstStyle/>
            <a:p>
              <a:endParaRPr lang="pt-BR"/>
            </a:p>
          </p:txBody>
        </p:sp>
        <p:sp>
          <p:nvSpPr>
            <p:cNvPr id="31" name="TextBox 31"/>
            <p:cNvSpPr txBox="1"/>
            <p:nvPr/>
          </p:nvSpPr>
          <p:spPr>
            <a:xfrm>
              <a:off x="0" y="9525"/>
              <a:ext cx="181744" cy="622370"/>
            </a:xfrm>
            <a:prstGeom prst="rect">
              <a:avLst/>
            </a:prstGeom>
          </p:spPr>
          <p:txBody>
            <a:bodyPr lIns="50800" tIns="50800" rIns="50800" bIns="50800" rtlCol="0" anchor="ctr"/>
            <a:lstStyle/>
            <a:p>
              <a:pPr algn="ctr">
                <a:lnSpc>
                  <a:spcPts val="2879"/>
                </a:lnSpc>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7414310" y="169101"/>
            <a:ext cx="648222" cy="304468"/>
            <a:chOff x="0" y="0"/>
            <a:chExt cx="864296" cy="405958"/>
          </a:xfrm>
        </p:grpSpPr>
        <p:sp>
          <p:nvSpPr>
            <p:cNvPr id="3" name="Freeform 3"/>
            <p:cNvSpPr/>
            <p:nvPr/>
          </p:nvSpPr>
          <p:spPr>
            <a:xfrm>
              <a:off x="0" y="0"/>
              <a:ext cx="864235" cy="406019"/>
            </a:xfrm>
            <a:custGeom>
              <a:avLst/>
              <a:gdLst/>
              <a:ahLst/>
              <a:cxnLst/>
              <a:rect l="l" t="t" r="r" b="b"/>
              <a:pathLst>
                <a:path w="864235" h="406019">
                  <a:moveTo>
                    <a:pt x="0" y="0"/>
                  </a:moveTo>
                  <a:lnTo>
                    <a:pt x="864235" y="0"/>
                  </a:lnTo>
                  <a:lnTo>
                    <a:pt x="864235" y="406019"/>
                  </a:lnTo>
                  <a:lnTo>
                    <a:pt x="0" y="406019"/>
                  </a:lnTo>
                  <a:lnTo>
                    <a:pt x="0" y="0"/>
                  </a:lnTo>
                  <a:close/>
                </a:path>
              </a:pathLst>
            </a:custGeom>
            <a:solidFill>
              <a:srgbClr val="000000">
                <a:alpha val="0"/>
              </a:srgbClr>
            </a:solidFill>
          </p:spPr>
          <p:txBody>
            <a:bodyPr/>
            <a:lstStyle/>
            <a:p>
              <a:endParaRPr lang="pt-BR"/>
            </a:p>
          </p:txBody>
        </p:sp>
      </p:grpSp>
      <p:grpSp>
        <p:nvGrpSpPr>
          <p:cNvPr id="4" name="Group 4"/>
          <p:cNvGrpSpPr>
            <a:grpSpLocks noChangeAspect="1"/>
          </p:cNvGrpSpPr>
          <p:nvPr/>
        </p:nvGrpSpPr>
        <p:grpSpPr>
          <a:xfrm>
            <a:off x="225468" y="169101"/>
            <a:ext cx="2815225" cy="133004"/>
            <a:chOff x="0" y="0"/>
            <a:chExt cx="3753634" cy="177338"/>
          </a:xfrm>
        </p:grpSpPr>
        <p:sp>
          <p:nvSpPr>
            <p:cNvPr id="5" name="Freeform 5"/>
            <p:cNvSpPr/>
            <p:nvPr/>
          </p:nvSpPr>
          <p:spPr>
            <a:xfrm>
              <a:off x="0" y="0"/>
              <a:ext cx="3753612" cy="177292"/>
            </a:xfrm>
            <a:custGeom>
              <a:avLst/>
              <a:gdLst/>
              <a:ahLst/>
              <a:cxnLst/>
              <a:rect l="l" t="t" r="r" b="b"/>
              <a:pathLst>
                <a:path w="3753612" h="177292">
                  <a:moveTo>
                    <a:pt x="0" y="0"/>
                  </a:moveTo>
                  <a:lnTo>
                    <a:pt x="3753612" y="0"/>
                  </a:lnTo>
                  <a:lnTo>
                    <a:pt x="3753612" y="177292"/>
                  </a:lnTo>
                  <a:lnTo>
                    <a:pt x="0" y="177292"/>
                  </a:lnTo>
                  <a:lnTo>
                    <a:pt x="0" y="0"/>
                  </a:lnTo>
                  <a:close/>
                </a:path>
              </a:pathLst>
            </a:custGeom>
            <a:solidFill>
              <a:srgbClr val="000000">
                <a:alpha val="0"/>
              </a:srgbClr>
            </a:solidFill>
          </p:spPr>
          <p:txBody>
            <a:bodyPr/>
            <a:lstStyle/>
            <a:p>
              <a:endParaRPr lang="pt-BR"/>
            </a:p>
          </p:txBody>
        </p:sp>
      </p:grpSp>
      <p:grpSp>
        <p:nvGrpSpPr>
          <p:cNvPr id="6" name="Group 6"/>
          <p:cNvGrpSpPr/>
          <p:nvPr/>
        </p:nvGrpSpPr>
        <p:grpSpPr>
          <a:xfrm>
            <a:off x="-1789065" y="473569"/>
            <a:ext cx="9781808" cy="1838501"/>
            <a:chOff x="0" y="0"/>
            <a:chExt cx="2879609" cy="541203"/>
          </a:xfrm>
        </p:grpSpPr>
        <p:sp>
          <p:nvSpPr>
            <p:cNvPr id="7" name="Freeform 7"/>
            <p:cNvSpPr/>
            <p:nvPr/>
          </p:nvSpPr>
          <p:spPr>
            <a:xfrm>
              <a:off x="0" y="0"/>
              <a:ext cx="2879609" cy="541203"/>
            </a:xfrm>
            <a:custGeom>
              <a:avLst/>
              <a:gdLst/>
              <a:ahLst/>
              <a:cxnLst/>
              <a:rect l="l" t="t" r="r" b="b"/>
              <a:pathLst>
                <a:path w="2879609" h="541203">
                  <a:moveTo>
                    <a:pt x="2879609" y="79146"/>
                  </a:moveTo>
                  <a:lnTo>
                    <a:pt x="2879609" y="462057"/>
                  </a:lnTo>
                  <a:cubicBezTo>
                    <a:pt x="2879609" y="483048"/>
                    <a:pt x="2871270" y="503179"/>
                    <a:pt x="2856428" y="518022"/>
                  </a:cubicBezTo>
                  <a:cubicBezTo>
                    <a:pt x="2841585" y="532865"/>
                    <a:pt x="2821454" y="541203"/>
                    <a:pt x="2800463" y="541203"/>
                  </a:cubicBezTo>
                  <a:lnTo>
                    <a:pt x="79146" y="541203"/>
                  </a:lnTo>
                  <a:cubicBezTo>
                    <a:pt x="58155" y="541203"/>
                    <a:pt x="38024" y="532865"/>
                    <a:pt x="23181" y="518022"/>
                  </a:cubicBezTo>
                  <a:cubicBezTo>
                    <a:pt x="8339" y="503179"/>
                    <a:pt x="0" y="483048"/>
                    <a:pt x="0" y="462057"/>
                  </a:cubicBezTo>
                  <a:lnTo>
                    <a:pt x="0" y="79146"/>
                  </a:lnTo>
                  <a:cubicBezTo>
                    <a:pt x="0" y="58155"/>
                    <a:pt x="8339" y="38024"/>
                    <a:pt x="23181" y="23181"/>
                  </a:cubicBezTo>
                  <a:cubicBezTo>
                    <a:pt x="38024" y="8339"/>
                    <a:pt x="58155" y="0"/>
                    <a:pt x="79146" y="0"/>
                  </a:cubicBezTo>
                  <a:lnTo>
                    <a:pt x="2800463" y="0"/>
                  </a:lnTo>
                  <a:cubicBezTo>
                    <a:pt x="2844174" y="0"/>
                    <a:pt x="2879609" y="35435"/>
                    <a:pt x="2879609" y="79146"/>
                  </a:cubicBezTo>
                  <a:close/>
                </a:path>
              </a:pathLst>
            </a:custGeom>
            <a:solidFill>
              <a:srgbClr val="1E2E4A"/>
            </a:solidFill>
            <a:ln cap="rnd">
              <a:noFill/>
              <a:prstDash val="solid"/>
              <a:round/>
            </a:ln>
          </p:spPr>
          <p:txBody>
            <a:bodyPr/>
            <a:lstStyle/>
            <a:p>
              <a:endParaRPr lang="pt-BR"/>
            </a:p>
          </p:txBody>
        </p:sp>
        <p:sp>
          <p:nvSpPr>
            <p:cNvPr id="8" name="TextBox 8"/>
            <p:cNvSpPr txBox="1"/>
            <p:nvPr/>
          </p:nvSpPr>
          <p:spPr>
            <a:xfrm>
              <a:off x="0" y="9525"/>
              <a:ext cx="2879609" cy="531678"/>
            </a:xfrm>
            <a:prstGeom prst="rect">
              <a:avLst/>
            </a:prstGeom>
          </p:spPr>
          <p:txBody>
            <a:bodyPr lIns="50800" tIns="50800" rIns="50800" bIns="50800" rtlCol="0" anchor="ctr"/>
            <a:lstStyle/>
            <a:p>
              <a:pPr algn="ctr">
                <a:lnSpc>
                  <a:spcPts val="2879"/>
                </a:lnSpc>
              </a:pPr>
              <a:endParaRPr/>
            </a:p>
          </p:txBody>
        </p:sp>
      </p:grpSp>
      <p:grpSp>
        <p:nvGrpSpPr>
          <p:cNvPr id="9" name="Group 9"/>
          <p:cNvGrpSpPr/>
          <p:nvPr/>
        </p:nvGrpSpPr>
        <p:grpSpPr>
          <a:xfrm>
            <a:off x="225468" y="8482773"/>
            <a:ext cx="690031" cy="2399227"/>
            <a:chOff x="0" y="0"/>
            <a:chExt cx="181744" cy="631895"/>
          </a:xfrm>
        </p:grpSpPr>
        <p:sp>
          <p:nvSpPr>
            <p:cNvPr id="10" name="Freeform 10"/>
            <p:cNvSpPr/>
            <p:nvPr/>
          </p:nvSpPr>
          <p:spPr>
            <a:xfrm>
              <a:off x="0" y="0"/>
              <a:ext cx="181744" cy="631895"/>
            </a:xfrm>
            <a:custGeom>
              <a:avLst/>
              <a:gdLst/>
              <a:ahLst/>
              <a:cxnLst/>
              <a:rect l="l" t="t" r="r" b="b"/>
              <a:pathLst>
                <a:path w="181744" h="631895">
                  <a:moveTo>
                    <a:pt x="181744" y="90872"/>
                  </a:moveTo>
                  <a:lnTo>
                    <a:pt x="181744" y="541023"/>
                  </a:lnTo>
                  <a:cubicBezTo>
                    <a:pt x="181744" y="565124"/>
                    <a:pt x="172170" y="588238"/>
                    <a:pt x="155128" y="605279"/>
                  </a:cubicBezTo>
                  <a:cubicBezTo>
                    <a:pt x="138086" y="622321"/>
                    <a:pt x="114973" y="631895"/>
                    <a:pt x="90872" y="631895"/>
                  </a:cubicBezTo>
                  <a:lnTo>
                    <a:pt x="90872" y="631895"/>
                  </a:lnTo>
                  <a:cubicBezTo>
                    <a:pt x="40685" y="631895"/>
                    <a:pt x="0" y="591210"/>
                    <a:pt x="0" y="541023"/>
                  </a:cubicBezTo>
                  <a:lnTo>
                    <a:pt x="0" y="90872"/>
                  </a:lnTo>
                  <a:cubicBezTo>
                    <a:pt x="0" y="66771"/>
                    <a:pt x="9574" y="43658"/>
                    <a:pt x="26616" y="26616"/>
                  </a:cubicBezTo>
                  <a:cubicBezTo>
                    <a:pt x="43658" y="9574"/>
                    <a:pt x="66771" y="0"/>
                    <a:pt x="90872" y="0"/>
                  </a:cubicBezTo>
                  <a:lnTo>
                    <a:pt x="90872" y="0"/>
                  </a:lnTo>
                  <a:cubicBezTo>
                    <a:pt x="141059" y="0"/>
                    <a:pt x="181744" y="40685"/>
                    <a:pt x="181744" y="90872"/>
                  </a:cubicBezTo>
                  <a:close/>
                </a:path>
              </a:pathLst>
            </a:custGeom>
            <a:solidFill>
              <a:srgbClr val="1E2E4A"/>
            </a:solidFill>
            <a:ln cap="rnd">
              <a:noFill/>
              <a:prstDash val="solid"/>
              <a:round/>
            </a:ln>
          </p:spPr>
          <p:txBody>
            <a:bodyPr/>
            <a:lstStyle/>
            <a:p>
              <a:endParaRPr lang="pt-BR"/>
            </a:p>
          </p:txBody>
        </p:sp>
        <p:sp>
          <p:nvSpPr>
            <p:cNvPr id="11" name="TextBox 11"/>
            <p:cNvSpPr txBox="1"/>
            <p:nvPr/>
          </p:nvSpPr>
          <p:spPr>
            <a:xfrm>
              <a:off x="0" y="9525"/>
              <a:ext cx="181744" cy="622370"/>
            </a:xfrm>
            <a:prstGeom prst="rect">
              <a:avLst/>
            </a:prstGeom>
          </p:spPr>
          <p:txBody>
            <a:bodyPr lIns="50800" tIns="50800" rIns="50800" bIns="50800" rtlCol="0" anchor="ctr"/>
            <a:lstStyle/>
            <a:p>
              <a:pPr algn="ctr">
                <a:lnSpc>
                  <a:spcPts val="2879"/>
                </a:lnSpc>
              </a:pPr>
              <a:endParaRPr/>
            </a:p>
          </p:txBody>
        </p:sp>
      </p:grpSp>
      <p:grpSp>
        <p:nvGrpSpPr>
          <p:cNvPr id="12" name="Group 12"/>
          <p:cNvGrpSpPr/>
          <p:nvPr/>
        </p:nvGrpSpPr>
        <p:grpSpPr>
          <a:xfrm>
            <a:off x="1064741" y="8898092"/>
            <a:ext cx="690031" cy="2399227"/>
            <a:chOff x="0" y="0"/>
            <a:chExt cx="181744" cy="631895"/>
          </a:xfrm>
        </p:grpSpPr>
        <p:sp>
          <p:nvSpPr>
            <p:cNvPr id="13" name="Freeform 13"/>
            <p:cNvSpPr/>
            <p:nvPr/>
          </p:nvSpPr>
          <p:spPr>
            <a:xfrm>
              <a:off x="0" y="0"/>
              <a:ext cx="181744" cy="631895"/>
            </a:xfrm>
            <a:custGeom>
              <a:avLst/>
              <a:gdLst/>
              <a:ahLst/>
              <a:cxnLst/>
              <a:rect l="l" t="t" r="r" b="b"/>
              <a:pathLst>
                <a:path w="181744" h="631895">
                  <a:moveTo>
                    <a:pt x="181744" y="90872"/>
                  </a:moveTo>
                  <a:lnTo>
                    <a:pt x="181744" y="541023"/>
                  </a:lnTo>
                  <a:cubicBezTo>
                    <a:pt x="181744" y="565124"/>
                    <a:pt x="172170" y="588238"/>
                    <a:pt x="155128" y="605279"/>
                  </a:cubicBezTo>
                  <a:cubicBezTo>
                    <a:pt x="138086" y="622321"/>
                    <a:pt x="114973" y="631895"/>
                    <a:pt x="90872" y="631895"/>
                  </a:cubicBezTo>
                  <a:lnTo>
                    <a:pt x="90872" y="631895"/>
                  </a:lnTo>
                  <a:cubicBezTo>
                    <a:pt x="40685" y="631895"/>
                    <a:pt x="0" y="591210"/>
                    <a:pt x="0" y="541023"/>
                  </a:cubicBezTo>
                  <a:lnTo>
                    <a:pt x="0" y="90872"/>
                  </a:lnTo>
                  <a:cubicBezTo>
                    <a:pt x="0" y="66771"/>
                    <a:pt x="9574" y="43658"/>
                    <a:pt x="26616" y="26616"/>
                  </a:cubicBezTo>
                  <a:cubicBezTo>
                    <a:pt x="43658" y="9574"/>
                    <a:pt x="66771" y="0"/>
                    <a:pt x="90872" y="0"/>
                  </a:cubicBezTo>
                  <a:lnTo>
                    <a:pt x="90872" y="0"/>
                  </a:lnTo>
                  <a:cubicBezTo>
                    <a:pt x="141059" y="0"/>
                    <a:pt x="181744" y="40685"/>
                    <a:pt x="181744" y="90872"/>
                  </a:cubicBezTo>
                  <a:close/>
                </a:path>
              </a:pathLst>
            </a:custGeom>
            <a:solidFill>
              <a:srgbClr val="2F5F98"/>
            </a:solidFill>
            <a:ln cap="rnd">
              <a:noFill/>
              <a:prstDash val="solid"/>
              <a:round/>
            </a:ln>
          </p:spPr>
          <p:txBody>
            <a:bodyPr/>
            <a:lstStyle/>
            <a:p>
              <a:endParaRPr lang="pt-BR"/>
            </a:p>
          </p:txBody>
        </p:sp>
        <p:sp>
          <p:nvSpPr>
            <p:cNvPr id="14" name="TextBox 14"/>
            <p:cNvSpPr txBox="1"/>
            <p:nvPr/>
          </p:nvSpPr>
          <p:spPr>
            <a:xfrm>
              <a:off x="0" y="9525"/>
              <a:ext cx="181744" cy="622370"/>
            </a:xfrm>
            <a:prstGeom prst="rect">
              <a:avLst/>
            </a:prstGeom>
          </p:spPr>
          <p:txBody>
            <a:bodyPr lIns="50800" tIns="50800" rIns="50800" bIns="50800" rtlCol="0" anchor="ctr"/>
            <a:lstStyle/>
            <a:p>
              <a:pPr algn="ctr">
                <a:lnSpc>
                  <a:spcPts val="2879"/>
                </a:lnSpc>
              </a:pPr>
              <a:endParaRPr/>
            </a:p>
          </p:txBody>
        </p:sp>
      </p:grpSp>
      <p:sp>
        <p:nvSpPr>
          <p:cNvPr id="15" name="Freeform 15"/>
          <p:cNvSpPr/>
          <p:nvPr/>
        </p:nvSpPr>
        <p:spPr>
          <a:xfrm>
            <a:off x="10077784" y="3766375"/>
            <a:ext cx="7181516" cy="3677412"/>
          </a:xfrm>
          <a:custGeom>
            <a:avLst/>
            <a:gdLst/>
            <a:ahLst/>
            <a:cxnLst/>
            <a:rect l="l" t="t" r="r" b="b"/>
            <a:pathLst>
              <a:path w="7181516" h="3677412">
                <a:moveTo>
                  <a:pt x="0" y="0"/>
                </a:moveTo>
                <a:lnTo>
                  <a:pt x="7181516" y="0"/>
                </a:lnTo>
                <a:lnTo>
                  <a:pt x="7181516" y="3677412"/>
                </a:lnTo>
                <a:lnTo>
                  <a:pt x="0" y="3677412"/>
                </a:lnTo>
                <a:lnTo>
                  <a:pt x="0" y="0"/>
                </a:lnTo>
                <a:close/>
              </a:path>
            </a:pathLst>
          </a:custGeom>
          <a:blipFill>
            <a:blip r:embed="rId3"/>
            <a:stretch>
              <a:fillRect l="-14873" t="-79915" r="-15642" b="-74965"/>
            </a:stretch>
          </a:blipFill>
        </p:spPr>
        <p:txBody>
          <a:bodyPr/>
          <a:lstStyle/>
          <a:p>
            <a:endParaRPr lang="pt-BR"/>
          </a:p>
        </p:txBody>
      </p:sp>
      <p:grpSp>
        <p:nvGrpSpPr>
          <p:cNvPr id="16" name="Group 16"/>
          <p:cNvGrpSpPr/>
          <p:nvPr/>
        </p:nvGrpSpPr>
        <p:grpSpPr>
          <a:xfrm>
            <a:off x="225468" y="2719644"/>
            <a:ext cx="9702988" cy="5355555"/>
            <a:chOff x="0" y="0"/>
            <a:chExt cx="1206239" cy="665782"/>
          </a:xfrm>
        </p:grpSpPr>
        <p:sp>
          <p:nvSpPr>
            <p:cNvPr id="17" name="Freeform 17"/>
            <p:cNvSpPr/>
            <p:nvPr/>
          </p:nvSpPr>
          <p:spPr>
            <a:xfrm>
              <a:off x="0" y="0"/>
              <a:ext cx="1206239" cy="665782"/>
            </a:xfrm>
            <a:custGeom>
              <a:avLst/>
              <a:gdLst/>
              <a:ahLst/>
              <a:cxnLst/>
              <a:rect l="l" t="t" r="r" b="b"/>
              <a:pathLst>
                <a:path w="1206239" h="665782">
                  <a:moveTo>
                    <a:pt x="79789" y="0"/>
                  </a:moveTo>
                  <a:lnTo>
                    <a:pt x="1126450" y="0"/>
                  </a:lnTo>
                  <a:cubicBezTo>
                    <a:pt x="1170516" y="0"/>
                    <a:pt x="1206239" y="35723"/>
                    <a:pt x="1206239" y="79789"/>
                  </a:cubicBezTo>
                  <a:lnTo>
                    <a:pt x="1206239" y="585993"/>
                  </a:lnTo>
                  <a:cubicBezTo>
                    <a:pt x="1206239" y="630060"/>
                    <a:pt x="1170516" y="665782"/>
                    <a:pt x="1126450" y="665782"/>
                  </a:cubicBezTo>
                  <a:lnTo>
                    <a:pt x="79789" y="665782"/>
                  </a:lnTo>
                  <a:cubicBezTo>
                    <a:pt x="35723" y="665782"/>
                    <a:pt x="0" y="630060"/>
                    <a:pt x="0" y="585993"/>
                  </a:cubicBezTo>
                  <a:lnTo>
                    <a:pt x="0" y="79789"/>
                  </a:lnTo>
                  <a:cubicBezTo>
                    <a:pt x="0" y="35723"/>
                    <a:pt x="35723" y="0"/>
                    <a:pt x="79789" y="0"/>
                  </a:cubicBezTo>
                  <a:close/>
                </a:path>
              </a:pathLst>
            </a:custGeom>
            <a:blipFill>
              <a:blip r:embed="rId4"/>
              <a:stretch>
                <a:fillRect t="-955" b="-955"/>
              </a:stretch>
            </a:blipFill>
          </p:spPr>
          <p:txBody>
            <a:bodyPr/>
            <a:lstStyle/>
            <a:p>
              <a:endParaRPr lang="pt-BR"/>
            </a:p>
          </p:txBody>
        </p:sp>
      </p:grpSp>
      <p:sp>
        <p:nvSpPr>
          <p:cNvPr id="18" name="TextBox 18"/>
          <p:cNvSpPr txBox="1"/>
          <p:nvPr/>
        </p:nvSpPr>
        <p:spPr>
          <a:xfrm>
            <a:off x="225468" y="1137233"/>
            <a:ext cx="6940772" cy="596900"/>
          </a:xfrm>
          <a:prstGeom prst="rect">
            <a:avLst/>
          </a:prstGeom>
        </p:spPr>
        <p:txBody>
          <a:bodyPr lIns="0" tIns="0" rIns="0" bIns="0" rtlCol="0" anchor="t">
            <a:spAutoFit/>
          </a:bodyPr>
          <a:lstStyle/>
          <a:p>
            <a:pPr algn="ctr">
              <a:lnSpc>
                <a:spcPts val="4900"/>
              </a:lnSpc>
            </a:pPr>
            <a:r>
              <a:rPr lang="en-US" sz="3500" b="1">
                <a:solidFill>
                  <a:srgbClr val="EE8454"/>
                </a:solidFill>
                <a:latin typeface="League Spartan"/>
                <a:ea typeface="League Spartan"/>
                <a:cs typeface="League Spartan"/>
                <a:sym typeface="League Spartan"/>
              </a:rPr>
              <a:t>PROTOTYPE DEVICES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7414310" y="169101"/>
            <a:ext cx="648222" cy="304468"/>
            <a:chOff x="0" y="0"/>
            <a:chExt cx="864296" cy="405958"/>
          </a:xfrm>
        </p:grpSpPr>
        <p:sp>
          <p:nvSpPr>
            <p:cNvPr id="3" name="Freeform 3"/>
            <p:cNvSpPr/>
            <p:nvPr/>
          </p:nvSpPr>
          <p:spPr>
            <a:xfrm>
              <a:off x="0" y="0"/>
              <a:ext cx="864235" cy="406019"/>
            </a:xfrm>
            <a:custGeom>
              <a:avLst/>
              <a:gdLst/>
              <a:ahLst/>
              <a:cxnLst/>
              <a:rect l="l" t="t" r="r" b="b"/>
              <a:pathLst>
                <a:path w="864235" h="406019">
                  <a:moveTo>
                    <a:pt x="0" y="0"/>
                  </a:moveTo>
                  <a:lnTo>
                    <a:pt x="864235" y="0"/>
                  </a:lnTo>
                  <a:lnTo>
                    <a:pt x="864235" y="406019"/>
                  </a:lnTo>
                  <a:lnTo>
                    <a:pt x="0" y="406019"/>
                  </a:lnTo>
                  <a:lnTo>
                    <a:pt x="0" y="0"/>
                  </a:lnTo>
                  <a:close/>
                </a:path>
              </a:pathLst>
            </a:custGeom>
            <a:solidFill>
              <a:srgbClr val="000000">
                <a:alpha val="0"/>
              </a:srgbClr>
            </a:solidFill>
          </p:spPr>
          <p:txBody>
            <a:bodyPr/>
            <a:lstStyle/>
            <a:p>
              <a:endParaRPr lang="pt-BR"/>
            </a:p>
          </p:txBody>
        </p:sp>
      </p:grpSp>
      <p:grpSp>
        <p:nvGrpSpPr>
          <p:cNvPr id="4" name="Group 4"/>
          <p:cNvGrpSpPr>
            <a:grpSpLocks noChangeAspect="1"/>
          </p:cNvGrpSpPr>
          <p:nvPr/>
        </p:nvGrpSpPr>
        <p:grpSpPr>
          <a:xfrm>
            <a:off x="225468" y="169101"/>
            <a:ext cx="2815225" cy="133004"/>
            <a:chOff x="0" y="0"/>
            <a:chExt cx="3753634" cy="177338"/>
          </a:xfrm>
        </p:grpSpPr>
        <p:sp>
          <p:nvSpPr>
            <p:cNvPr id="5" name="Freeform 5"/>
            <p:cNvSpPr/>
            <p:nvPr/>
          </p:nvSpPr>
          <p:spPr>
            <a:xfrm>
              <a:off x="0" y="0"/>
              <a:ext cx="3753612" cy="177292"/>
            </a:xfrm>
            <a:custGeom>
              <a:avLst/>
              <a:gdLst/>
              <a:ahLst/>
              <a:cxnLst/>
              <a:rect l="l" t="t" r="r" b="b"/>
              <a:pathLst>
                <a:path w="3753612" h="177292">
                  <a:moveTo>
                    <a:pt x="0" y="0"/>
                  </a:moveTo>
                  <a:lnTo>
                    <a:pt x="3753612" y="0"/>
                  </a:lnTo>
                  <a:lnTo>
                    <a:pt x="3753612" y="177292"/>
                  </a:lnTo>
                  <a:lnTo>
                    <a:pt x="0" y="177292"/>
                  </a:lnTo>
                  <a:lnTo>
                    <a:pt x="0" y="0"/>
                  </a:lnTo>
                  <a:close/>
                </a:path>
              </a:pathLst>
            </a:custGeom>
            <a:solidFill>
              <a:srgbClr val="000000">
                <a:alpha val="0"/>
              </a:srgbClr>
            </a:solidFill>
          </p:spPr>
          <p:txBody>
            <a:bodyPr/>
            <a:lstStyle/>
            <a:p>
              <a:endParaRPr lang="pt-BR"/>
            </a:p>
          </p:txBody>
        </p:sp>
      </p:grpSp>
      <p:grpSp>
        <p:nvGrpSpPr>
          <p:cNvPr id="6" name="Group 6"/>
          <p:cNvGrpSpPr/>
          <p:nvPr/>
        </p:nvGrpSpPr>
        <p:grpSpPr>
          <a:xfrm>
            <a:off x="-1789065" y="473569"/>
            <a:ext cx="9781808" cy="1838501"/>
            <a:chOff x="0" y="0"/>
            <a:chExt cx="2879609" cy="541203"/>
          </a:xfrm>
        </p:grpSpPr>
        <p:sp>
          <p:nvSpPr>
            <p:cNvPr id="7" name="Freeform 7"/>
            <p:cNvSpPr/>
            <p:nvPr/>
          </p:nvSpPr>
          <p:spPr>
            <a:xfrm>
              <a:off x="0" y="0"/>
              <a:ext cx="2879609" cy="541203"/>
            </a:xfrm>
            <a:custGeom>
              <a:avLst/>
              <a:gdLst/>
              <a:ahLst/>
              <a:cxnLst/>
              <a:rect l="l" t="t" r="r" b="b"/>
              <a:pathLst>
                <a:path w="2879609" h="541203">
                  <a:moveTo>
                    <a:pt x="2879609" y="79146"/>
                  </a:moveTo>
                  <a:lnTo>
                    <a:pt x="2879609" y="462057"/>
                  </a:lnTo>
                  <a:cubicBezTo>
                    <a:pt x="2879609" y="483048"/>
                    <a:pt x="2871270" y="503179"/>
                    <a:pt x="2856428" y="518022"/>
                  </a:cubicBezTo>
                  <a:cubicBezTo>
                    <a:pt x="2841585" y="532865"/>
                    <a:pt x="2821454" y="541203"/>
                    <a:pt x="2800463" y="541203"/>
                  </a:cubicBezTo>
                  <a:lnTo>
                    <a:pt x="79146" y="541203"/>
                  </a:lnTo>
                  <a:cubicBezTo>
                    <a:pt x="58155" y="541203"/>
                    <a:pt x="38024" y="532865"/>
                    <a:pt x="23181" y="518022"/>
                  </a:cubicBezTo>
                  <a:cubicBezTo>
                    <a:pt x="8339" y="503179"/>
                    <a:pt x="0" y="483048"/>
                    <a:pt x="0" y="462057"/>
                  </a:cubicBezTo>
                  <a:lnTo>
                    <a:pt x="0" y="79146"/>
                  </a:lnTo>
                  <a:cubicBezTo>
                    <a:pt x="0" y="58155"/>
                    <a:pt x="8339" y="38024"/>
                    <a:pt x="23181" y="23181"/>
                  </a:cubicBezTo>
                  <a:cubicBezTo>
                    <a:pt x="38024" y="8339"/>
                    <a:pt x="58155" y="0"/>
                    <a:pt x="79146" y="0"/>
                  </a:cubicBezTo>
                  <a:lnTo>
                    <a:pt x="2800463" y="0"/>
                  </a:lnTo>
                  <a:cubicBezTo>
                    <a:pt x="2844174" y="0"/>
                    <a:pt x="2879609" y="35435"/>
                    <a:pt x="2879609" y="79146"/>
                  </a:cubicBezTo>
                  <a:close/>
                </a:path>
              </a:pathLst>
            </a:custGeom>
            <a:solidFill>
              <a:srgbClr val="1E2E4A"/>
            </a:solidFill>
            <a:ln cap="rnd">
              <a:noFill/>
              <a:prstDash val="solid"/>
              <a:round/>
            </a:ln>
          </p:spPr>
          <p:txBody>
            <a:bodyPr/>
            <a:lstStyle/>
            <a:p>
              <a:endParaRPr lang="pt-BR"/>
            </a:p>
          </p:txBody>
        </p:sp>
        <p:sp>
          <p:nvSpPr>
            <p:cNvPr id="8" name="TextBox 8"/>
            <p:cNvSpPr txBox="1"/>
            <p:nvPr/>
          </p:nvSpPr>
          <p:spPr>
            <a:xfrm>
              <a:off x="0" y="9525"/>
              <a:ext cx="2879609" cy="531678"/>
            </a:xfrm>
            <a:prstGeom prst="rect">
              <a:avLst/>
            </a:prstGeom>
          </p:spPr>
          <p:txBody>
            <a:bodyPr lIns="50800" tIns="50800" rIns="50800" bIns="50800" rtlCol="0" anchor="ctr"/>
            <a:lstStyle/>
            <a:p>
              <a:pPr algn="ctr">
                <a:lnSpc>
                  <a:spcPts val="2879"/>
                </a:lnSpc>
              </a:pPr>
              <a:endParaRPr/>
            </a:p>
          </p:txBody>
        </p:sp>
      </p:grpSp>
      <p:grpSp>
        <p:nvGrpSpPr>
          <p:cNvPr id="9" name="Group 9"/>
          <p:cNvGrpSpPr/>
          <p:nvPr/>
        </p:nvGrpSpPr>
        <p:grpSpPr>
          <a:xfrm>
            <a:off x="12313890" y="2479897"/>
            <a:ext cx="2733513" cy="3676495"/>
            <a:chOff x="0" y="0"/>
            <a:chExt cx="3644684" cy="4901994"/>
          </a:xfrm>
        </p:grpSpPr>
        <p:sp>
          <p:nvSpPr>
            <p:cNvPr id="10" name="Freeform 10"/>
            <p:cNvSpPr/>
            <p:nvPr/>
          </p:nvSpPr>
          <p:spPr>
            <a:xfrm>
              <a:off x="134453" y="479949"/>
              <a:ext cx="3375777" cy="3812445"/>
            </a:xfrm>
            <a:custGeom>
              <a:avLst/>
              <a:gdLst/>
              <a:ahLst/>
              <a:cxnLst/>
              <a:rect l="l" t="t" r="r" b="b"/>
              <a:pathLst>
                <a:path w="3375777" h="3812445">
                  <a:moveTo>
                    <a:pt x="0" y="0"/>
                  </a:moveTo>
                  <a:lnTo>
                    <a:pt x="3375777" y="0"/>
                  </a:lnTo>
                  <a:lnTo>
                    <a:pt x="3375777" y="3812445"/>
                  </a:lnTo>
                  <a:lnTo>
                    <a:pt x="0" y="3812445"/>
                  </a:lnTo>
                  <a:lnTo>
                    <a:pt x="0" y="0"/>
                  </a:lnTo>
                  <a:close/>
                </a:path>
              </a:pathLst>
            </a:custGeom>
            <a:blipFill>
              <a:blip r:embed="rId3"/>
              <a:stretch>
                <a:fillRect l="-22923" t="-18509" r="-25106" b="-12565"/>
              </a:stretch>
            </a:blipFill>
          </p:spPr>
          <p:txBody>
            <a:bodyPr/>
            <a:lstStyle/>
            <a:p>
              <a:endParaRPr lang="pt-BR"/>
            </a:p>
          </p:txBody>
        </p:sp>
        <p:sp>
          <p:nvSpPr>
            <p:cNvPr id="11" name="TextBox 11"/>
            <p:cNvSpPr txBox="1"/>
            <p:nvPr/>
          </p:nvSpPr>
          <p:spPr>
            <a:xfrm>
              <a:off x="565312" y="4292394"/>
              <a:ext cx="2802334" cy="609600"/>
            </a:xfrm>
            <a:prstGeom prst="rect">
              <a:avLst/>
            </a:prstGeom>
          </p:spPr>
          <p:txBody>
            <a:bodyPr lIns="0" tIns="0" rIns="0" bIns="0" rtlCol="0" anchor="t">
              <a:spAutoFit/>
            </a:bodyPr>
            <a:lstStyle/>
            <a:p>
              <a:pPr algn="ctr">
                <a:lnSpc>
                  <a:spcPts val="1800"/>
                </a:lnSpc>
                <a:spcBef>
                  <a:spcPct val="0"/>
                </a:spcBef>
              </a:pPr>
              <a:r>
                <a:rPr lang="en-US" sz="1500" b="1">
                  <a:solidFill>
                    <a:srgbClr val="000000"/>
                  </a:solidFill>
                  <a:latin typeface="Verdana Pro Bold"/>
                  <a:ea typeface="Verdana Pro Bold"/>
                  <a:cs typeface="Verdana Pro Bold"/>
                  <a:sym typeface="Verdana Pro Bold"/>
                </a:rPr>
                <a:t>Source</a:t>
              </a:r>
              <a:r>
                <a:rPr lang="en-US" sz="1500">
                  <a:solidFill>
                    <a:srgbClr val="000000"/>
                  </a:solidFill>
                  <a:latin typeface="Verdana Pro"/>
                  <a:ea typeface="Verdana Pro"/>
                  <a:cs typeface="Verdana Pro"/>
                  <a:sym typeface="Verdana Pro"/>
                </a:rPr>
                <a:t>: Firebase, 2025.</a:t>
              </a:r>
            </a:p>
          </p:txBody>
        </p:sp>
        <p:sp>
          <p:nvSpPr>
            <p:cNvPr id="12" name="TextBox 12"/>
            <p:cNvSpPr txBox="1"/>
            <p:nvPr/>
          </p:nvSpPr>
          <p:spPr>
            <a:xfrm>
              <a:off x="0" y="0"/>
              <a:ext cx="3644684" cy="317500"/>
            </a:xfrm>
            <a:prstGeom prst="rect">
              <a:avLst/>
            </a:prstGeom>
          </p:spPr>
          <p:txBody>
            <a:bodyPr lIns="0" tIns="0" rIns="0" bIns="0" rtlCol="0" anchor="t">
              <a:spAutoFit/>
            </a:bodyPr>
            <a:lstStyle/>
            <a:p>
              <a:pPr algn="just">
                <a:lnSpc>
                  <a:spcPts val="1919"/>
                </a:lnSpc>
                <a:spcBef>
                  <a:spcPct val="0"/>
                </a:spcBef>
              </a:pPr>
              <a:r>
                <a:rPr lang="en-US" sz="1599">
                  <a:solidFill>
                    <a:srgbClr val="000000"/>
                  </a:solidFill>
                  <a:latin typeface="Verdana Pro"/>
                  <a:ea typeface="Verdana Pro"/>
                  <a:cs typeface="Verdana Pro"/>
                  <a:sym typeface="Verdana Pro"/>
                </a:rPr>
                <a:t>Figure 12 - Logo Firebase</a:t>
              </a:r>
            </a:p>
          </p:txBody>
        </p:sp>
      </p:grpSp>
      <p:grpSp>
        <p:nvGrpSpPr>
          <p:cNvPr id="13" name="Group 13"/>
          <p:cNvGrpSpPr/>
          <p:nvPr/>
        </p:nvGrpSpPr>
        <p:grpSpPr>
          <a:xfrm>
            <a:off x="5746635" y="6596693"/>
            <a:ext cx="2391981" cy="3377731"/>
            <a:chOff x="0" y="0"/>
            <a:chExt cx="3189309" cy="4503641"/>
          </a:xfrm>
        </p:grpSpPr>
        <p:sp>
          <p:nvSpPr>
            <p:cNvPr id="14" name="Freeform 14"/>
            <p:cNvSpPr/>
            <p:nvPr/>
          </p:nvSpPr>
          <p:spPr>
            <a:xfrm>
              <a:off x="529776" y="158750"/>
              <a:ext cx="2129757" cy="2810464"/>
            </a:xfrm>
            <a:custGeom>
              <a:avLst/>
              <a:gdLst/>
              <a:ahLst/>
              <a:cxnLst/>
              <a:rect l="l" t="t" r="r" b="b"/>
              <a:pathLst>
                <a:path w="2129757" h="2810464">
                  <a:moveTo>
                    <a:pt x="0" y="0"/>
                  </a:moveTo>
                  <a:lnTo>
                    <a:pt x="2129757" y="0"/>
                  </a:lnTo>
                  <a:lnTo>
                    <a:pt x="2129757" y="2810464"/>
                  </a:lnTo>
                  <a:lnTo>
                    <a:pt x="0" y="2810464"/>
                  </a:lnTo>
                  <a:lnTo>
                    <a:pt x="0" y="0"/>
                  </a:lnTo>
                  <a:close/>
                </a:path>
              </a:pathLst>
            </a:custGeom>
            <a:blipFill>
              <a:blip r:embed="rId4"/>
              <a:stretch>
                <a:fillRect l="-40633" t="-22670" r="-49861" b="-21685"/>
              </a:stretch>
            </a:blipFill>
          </p:spPr>
          <p:txBody>
            <a:bodyPr/>
            <a:lstStyle/>
            <a:p>
              <a:endParaRPr lang="pt-BR"/>
            </a:p>
          </p:txBody>
        </p:sp>
        <p:sp>
          <p:nvSpPr>
            <p:cNvPr id="15" name="Freeform 15"/>
            <p:cNvSpPr/>
            <p:nvPr/>
          </p:nvSpPr>
          <p:spPr>
            <a:xfrm>
              <a:off x="432852" y="2969214"/>
              <a:ext cx="2323604" cy="924827"/>
            </a:xfrm>
            <a:custGeom>
              <a:avLst/>
              <a:gdLst/>
              <a:ahLst/>
              <a:cxnLst/>
              <a:rect l="l" t="t" r="r" b="b"/>
              <a:pathLst>
                <a:path w="2323604" h="924827">
                  <a:moveTo>
                    <a:pt x="0" y="0"/>
                  </a:moveTo>
                  <a:lnTo>
                    <a:pt x="2323604" y="0"/>
                  </a:lnTo>
                  <a:lnTo>
                    <a:pt x="2323604" y="924827"/>
                  </a:lnTo>
                  <a:lnTo>
                    <a:pt x="0" y="924827"/>
                  </a:lnTo>
                  <a:lnTo>
                    <a:pt x="0" y="0"/>
                  </a:lnTo>
                  <a:close/>
                </a:path>
              </a:pathLst>
            </a:custGeom>
            <a:blipFill>
              <a:blip r:embed="rId5"/>
              <a:stretch>
                <a:fillRect l="-61877" t="-425687" r="-60622" b="-33337"/>
              </a:stretch>
            </a:blipFill>
          </p:spPr>
          <p:txBody>
            <a:bodyPr/>
            <a:lstStyle/>
            <a:p>
              <a:endParaRPr lang="pt-BR"/>
            </a:p>
          </p:txBody>
        </p:sp>
        <p:sp>
          <p:nvSpPr>
            <p:cNvPr id="16" name="TextBox 16"/>
            <p:cNvSpPr txBox="1"/>
            <p:nvPr/>
          </p:nvSpPr>
          <p:spPr>
            <a:xfrm>
              <a:off x="339438" y="3894041"/>
              <a:ext cx="2510433" cy="609600"/>
            </a:xfrm>
            <a:prstGeom prst="rect">
              <a:avLst/>
            </a:prstGeom>
          </p:spPr>
          <p:txBody>
            <a:bodyPr lIns="0" tIns="0" rIns="0" bIns="0" rtlCol="0" anchor="t">
              <a:spAutoFit/>
            </a:bodyPr>
            <a:lstStyle/>
            <a:p>
              <a:pPr algn="ctr">
                <a:lnSpc>
                  <a:spcPts val="1800"/>
                </a:lnSpc>
                <a:spcBef>
                  <a:spcPct val="0"/>
                </a:spcBef>
              </a:pPr>
              <a:r>
                <a:rPr lang="en-US" sz="1500" b="1">
                  <a:solidFill>
                    <a:srgbClr val="000000"/>
                  </a:solidFill>
                  <a:latin typeface="Verdana Pro Bold"/>
                  <a:ea typeface="Verdana Pro Bold"/>
                  <a:cs typeface="Verdana Pro Bold"/>
                  <a:sym typeface="Verdana Pro Bold"/>
                </a:rPr>
                <a:t>Source</a:t>
              </a:r>
              <a:r>
                <a:rPr lang="en-US" sz="1500">
                  <a:solidFill>
                    <a:srgbClr val="000000"/>
                  </a:solidFill>
                  <a:latin typeface="Verdana Pro"/>
                  <a:ea typeface="Verdana Pro"/>
                  <a:cs typeface="Verdana Pro"/>
                  <a:sym typeface="Verdana Pro"/>
                </a:rPr>
                <a:t>: Figma, 2025.</a:t>
              </a:r>
            </a:p>
          </p:txBody>
        </p:sp>
        <p:sp>
          <p:nvSpPr>
            <p:cNvPr id="17" name="TextBox 17"/>
            <p:cNvSpPr txBox="1"/>
            <p:nvPr/>
          </p:nvSpPr>
          <p:spPr>
            <a:xfrm>
              <a:off x="0" y="0"/>
              <a:ext cx="3189309" cy="317500"/>
            </a:xfrm>
            <a:prstGeom prst="rect">
              <a:avLst/>
            </a:prstGeom>
          </p:spPr>
          <p:txBody>
            <a:bodyPr lIns="0" tIns="0" rIns="0" bIns="0" rtlCol="0" anchor="t">
              <a:spAutoFit/>
            </a:bodyPr>
            <a:lstStyle/>
            <a:p>
              <a:pPr algn="just">
                <a:lnSpc>
                  <a:spcPts val="1919"/>
                </a:lnSpc>
                <a:spcBef>
                  <a:spcPct val="0"/>
                </a:spcBef>
              </a:pPr>
              <a:r>
                <a:rPr lang="en-US" sz="1599">
                  <a:solidFill>
                    <a:srgbClr val="000000"/>
                  </a:solidFill>
                  <a:latin typeface="Verdana Pro"/>
                  <a:ea typeface="Verdana Pro"/>
                  <a:cs typeface="Verdana Pro"/>
                  <a:sym typeface="Verdana Pro"/>
                </a:rPr>
                <a:t>Figure 13 - Logo Figma</a:t>
              </a:r>
            </a:p>
          </p:txBody>
        </p:sp>
      </p:grpSp>
      <p:grpSp>
        <p:nvGrpSpPr>
          <p:cNvPr id="18" name="Group 18"/>
          <p:cNvGrpSpPr/>
          <p:nvPr/>
        </p:nvGrpSpPr>
        <p:grpSpPr>
          <a:xfrm>
            <a:off x="10220888" y="6596693"/>
            <a:ext cx="3374080" cy="3297604"/>
            <a:chOff x="0" y="0"/>
            <a:chExt cx="4498774" cy="4396805"/>
          </a:xfrm>
        </p:grpSpPr>
        <p:sp>
          <p:nvSpPr>
            <p:cNvPr id="19" name="Freeform 19"/>
            <p:cNvSpPr/>
            <p:nvPr/>
          </p:nvSpPr>
          <p:spPr>
            <a:xfrm>
              <a:off x="0" y="406400"/>
              <a:ext cx="4498774" cy="3272858"/>
            </a:xfrm>
            <a:custGeom>
              <a:avLst/>
              <a:gdLst/>
              <a:ahLst/>
              <a:cxnLst/>
              <a:rect l="l" t="t" r="r" b="b"/>
              <a:pathLst>
                <a:path w="4498774" h="3272858">
                  <a:moveTo>
                    <a:pt x="0" y="0"/>
                  </a:moveTo>
                  <a:lnTo>
                    <a:pt x="4498774" y="0"/>
                  </a:lnTo>
                  <a:lnTo>
                    <a:pt x="4498774" y="3272858"/>
                  </a:lnTo>
                  <a:lnTo>
                    <a:pt x="0" y="3272858"/>
                  </a:lnTo>
                  <a:lnTo>
                    <a:pt x="0" y="0"/>
                  </a:lnTo>
                  <a:close/>
                </a:path>
              </a:pathLst>
            </a:custGeom>
            <a:blipFill>
              <a:blip r:embed="rId6"/>
              <a:stretch>
                <a:fillRect/>
              </a:stretch>
            </a:blipFill>
          </p:spPr>
          <p:txBody>
            <a:bodyPr/>
            <a:lstStyle/>
            <a:p>
              <a:endParaRPr lang="pt-BR"/>
            </a:p>
          </p:txBody>
        </p:sp>
        <p:sp>
          <p:nvSpPr>
            <p:cNvPr id="20" name="TextBox 20"/>
            <p:cNvSpPr txBox="1"/>
            <p:nvPr/>
          </p:nvSpPr>
          <p:spPr>
            <a:xfrm>
              <a:off x="389432" y="3787205"/>
              <a:ext cx="3719909" cy="609600"/>
            </a:xfrm>
            <a:prstGeom prst="rect">
              <a:avLst/>
            </a:prstGeom>
          </p:spPr>
          <p:txBody>
            <a:bodyPr lIns="0" tIns="0" rIns="0" bIns="0" rtlCol="0" anchor="t">
              <a:spAutoFit/>
            </a:bodyPr>
            <a:lstStyle/>
            <a:p>
              <a:pPr algn="ctr">
                <a:lnSpc>
                  <a:spcPts val="1800"/>
                </a:lnSpc>
                <a:spcBef>
                  <a:spcPct val="0"/>
                </a:spcBef>
              </a:pPr>
              <a:r>
                <a:rPr lang="en-US" sz="1500" b="1">
                  <a:solidFill>
                    <a:srgbClr val="000000"/>
                  </a:solidFill>
                  <a:latin typeface="Verdana Pro Bold"/>
                  <a:ea typeface="Verdana Pro Bold"/>
                  <a:cs typeface="Verdana Pro Bold"/>
                  <a:sym typeface="Verdana Pro Bold"/>
                </a:rPr>
                <a:t>Source</a:t>
              </a:r>
              <a:r>
                <a:rPr lang="en-US" sz="1500">
                  <a:solidFill>
                    <a:srgbClr val="000000"/>
                  </a:solidFill>
                  <a:latin typeface="Verdana Pro"/>
                  <a:ea typeface="Verdana Pro"/>
                  <a:cs typeface="Verdana Pro"/>
                  <a:sym typeface="Verdana Pro"/>
                </a:rPr>
                <a:t>: Orbus Software, 2025.</a:t>
              </a:r>
            </a:p>
          </p:txBody>
        </p:sp>
        <p:sp>
          <p:nvSpPr>
            <p:cNvPr id="21" name="TextBox 21"/>
            <p:cNvSpPr txBox="1"/>
            <p:nvPr/>
          </p:nvSpPr>
          <p:spPr>
            <a:xfrm>
              <a:off x="710046" y="0"/>
              <a:ext cx="3078681" cy="317500"/>
            </a:xfrm>
            <a:prstGeom prst="rect">
              <a:avLst/>
            </a:prstGeom>
          </p:spPr>
          <p:txBody>
            <a:bodyPr lIns="0" tIns="0" rIns="0" bIns="0" rtlCol="0" anchor="t">
              <a:spAutoFit/>
            </a:bodyPr>
            <a:lstStyle/>
            <a:p>
              <a:pPr algn="just">
                <a:lnSpc>
                  <a:spcPts val="1919"/>
                </a:lnSpc>
                <a:spcBef>
                  <a:spcPct val="0"/>
                </a:spcBef>
              </a:pPr>
              <a:r>
                <a:rPr lang="en-US" sz="1599">
                  <a:solidFill>
                    <a:srgbClr val="000000"/>
                  </a:solidFill>
                  <a:latin typeface="Verdana Pro"/>
                  <a:ea typeface="Verdana Pro"/>
                  <a:cs typeface="Verdana Pro"/>
                  <a:sym typeface="Verdana Pro"/>
                </a:rPr>
                <a:t>Figure 14 - Logo UML</a:t>
              </a:r>
            </a:p>
          </p:txBody>
        </p:sp>
      </p:grpSp>
      <p:sp>
        <p:nvSpPr>
          <p:cNvPr id="22" name="TextBox 22"/>
          <p:cNvSpPr txBox="1"/>
          <p:nvPr/>
        </p:nvSpPr>
        <p:spPr>
          <a:xfrm>
            <a:off x="225468" y="1137233"/>
            <a:ext cx="6940772" cy="596900"/>
          </a:xfrm>
          <a:prstGeom prst="rect">
            <a:avLst/>
          </a:prstGeom>
        </p:spPr>
        <p:txBody>
          <a:bodyPr lIns="0" tIns="0" rIns="0" bIns="0" rtlCol="0" anchor="t">
            <a:spAutoFit/>
          </a:bodyPr>
          <a:lstStyle/>
          <a:p>
            <a:pPr algn="r">
              <a:lnSpc>
                <a:spcPts val="4900"/>
              </a:lnSpc>
            </a:pPr>
            <a:r>
              <a:rPr lang="en-US" sz="3500" b="1">
                <a:solidFill>
                  <a:srgbClr val="EE8454"/>
                </a:solidFill>
                <a:latin typeface="League Spartan"/>
                <a:ea typeface="League Spartan"/>
                <a:cs typeface="League Spartan"/>
                <a:sym typeface="League Spartan"/>
              </a:rPr>
              <a:t>TECHNOLOGIES AND TOOLS</a:t>
            </a:r>
          </a:p>
        </p:txBody>
      </p:sp>
      <p:grpSp>
        <p:nvGrpSpPr>
          <p:cNvPr id="23" name="Group 23"/>
          <p:cNvGrpSpPr/>
          <p:nvPr/>
        </p:nvGrpSpPr>
        <p:grpSpPr>
          <a:xfrm>
            <a:off x="3240597" y="2489030"/>
            <a:ext cx="3152515" cy="3667362"/>
            <a:chOff x="0" y="0"/>
            <a:chExt cx="4203354" cy="4889816"/>
          </a:xfrm>
        </p:grpSpPr>
        <p:sp>
          <p:nvSpPr>
            <p:cNvPr id="24" name="Freeform 24"/>
            <p:cNvSpPr/>
            <p:nvPr/>
          </p:nvSpPr>
          <p:spPr>
            <a:xfrm>
              <a:off x="50800" y="488428"/>
              <a:ext cx="4152554" cy="3328964"/>
            </a:xfrm>
            <a:custGeom>
              <a:avLst/>
              <a:gdLst/>
              <a:ahLst/>
              <a:cxnLst/>
              <a:rect l="l" t="t" r="r" b="b"/>
              <a:pathLst>
                <a:path w="4152554" h="3328964">
                  <a:moveTo>
                    <a:pt x="0" y="0"/>
                  </a:moveTo>
                  <a:lnTo>
                    <a:pt x="4152554" y="0"/>
                  </a:lnTo>
                  <a:lnTo>
                    <a:pt x="4152554" y="3328964"/>
                  </a:lnTo>
                  <a:lnTo>
                    <a:pt x="0" y="3328964"/>
                  </a:lnTo>
                  <a:lnTo>
                    <a:pt x="0" y="0"/>
                  </a:lnTo>
                  <a:close/>
                </a:path>
              </a:pathLst>
            </a:custGeom>
            <a:blipFill>
              <a:blip r:embed="rId7"/>
              <a:stretch>
                <a:fillRect/>
              </a:stretch>
            </a:blipFill>
          </p:spPr>
          <p:txBody>
            <a:bodyPr/>
            <a:lstStyle/>
            <a:p>
              <a:endParaRPr lang="pt-BR"/>
            </a:p>
          </p:txBody>
        </p:sp>
        <p:sp>
          <p:nvSpPr>
            <p:cNvPr id="25" name="TextBox 25"/>
            <p:cNvSpPr txBox="1"/>
            <p:nvPr/>
          </p:nvSpPr>
          <p:spPr>
            <a:xfrm>
              <a:off x="314977" y="4280216"/>
              <a:ext cx="3342481" cy="609600"/>
            </a:xfrm>
            <a:prstGeom prst="rect">
              <a:avLst/>
            </a:prstGeom>
          </p:spPr>
          <p:txBody>
            <a:bodyPr lIns="0" tIns="0" rIns="0" bIns="0" rtlCol="0" anchor="t">
              <a:spAutoFit/>
            </a:bodyPr>
            <a:lstStyle/>
            <a:p>
              <a:pPr algn="ctr">
                <a:lnSpc>
                  <a:spcPts val="1800"/>
                </a:lnSpc>
                <a:spcBef>
                  <a:spcPct val="0"/>
                </a:spcBef>
              </a:pPr>
              <a:r>
                <a:rPr lang="en-US" sz="1500" b="1">
                  <a:solidFill>
                    <a:srgbClr val="000000"/>
                  </a:solidFill>
                  <a:latin typeface="Verdana Pro Bold"/>
                  <a:ea typeface="Verdana Pro Bold"/>
                  <a:cs typeface="Verdana Pro Bold"/>
                  <a:sym typeface="Verdana Pro Bold"/>
                </a:rPr>
                <a:t>Source</a:t>
              </a:r>
              <a:r>
                <a:rPr lang="en-US" sz="1500">
                  <a:solidFill>
                    <a:srgbClr val="000000"/>
                  </a:solidFill>
                  <a:latin typeface="Verdana Pro"/>
                  <a:ea typeface="Verdana Pro"/>
                  <a:cs typeface="Verdana Pro"/>
                  <a:sym typeface="Verdana Pro"/>
                </a:rPr>
                <a:t>: React Native, 2025.</a:t>
              </a:r>
            </a:p>
          </p:txBody>
        </p:sp>
        <p:sp>
          <p:nvSpPr>
            <p:cNvPr id="26" name="TextBox 26"/>
            <p:cNvSpPr txBox="1"/>
            <p:nvPr/>
          </p:nvSpPr>
          <p:spPr>
            <a:xfrm>
              <a:off x="0" y="0"/>
              <a:ext cx="4119052" cy="317500"/>
            </a:xfrm>
            <a:prstGeom prst="rect">
              <a:avLst/>
            </a:prstGeom>
          </p:spPr>
          <p:txBody>
            <a:bodyPr lIns="0" tIns="0" rIns="0" bIns="0" rtlCol="0" anchor="t">
              <a:spAutoFit/>
            </a:bodyPr>
            <a:lstStyle/>
            <a:p>
              <a:pPr algn="just">
                <a:lnSpc>
                  <a:spcPts val="1919"/>
                </a:lnSpc>
                <a:spcBef>
                  <a:spcPct val="0"/>
                </a:spcBef>
              </a:pPr>
              <a:r>
                <a:rPr lang="en-US" sz="1599">
                  <a:solidFill>
                    <a:srgbClr val="000000"/>
                  </a:solidFill>
                  <a:latin typeface="Verdana Pro"/>
                  <a:ea typeface="Verdana Pro"/>
                  <a:cs typeface="Verdana Pro"/>
                  <a:sym typeface="Verdana Pro"/>
                </a:rPr>
                <a:t>Figure 10 - Logo React Native</a:t>
              </a:r>
            </a:p>
          </p:txBody>
        </p:sp>
      </p:grpSp>
      <p:grpSp>
        <p:nvGrpSpPr>
          <p:cNvPr id="27" name="Group 27"/>
          <p:cNvGrpSpPr/>
          <p:nvPr/>
        </p:nvGrpSpPr>
        <p:grpSpPr>
          <a:xfrm>
            <a:off x="16569269" y="8717660"/>
            <a:ext cx="690031" cy="2399227"/>
            <a:chOff x="0" y="0"/>
            <a:chExt cx="181744" cy="631895"/>
          </a:xfrm>
        </p:grpSpPr>
        <p:sp>
          <p:nvSpPr>
            <p:cNvPr id="28" name="Freeform 28"/>
            <p:cNvSpPr/>
            <p:nvPr/>
          </p:nvSpPr>
          <p:spPr>
            <a:xfrm>
              <a:off x="0" y="0"/>
              <a:ext cx="181744" cy="631895"/>
            </a:xfrm>
            <a:custGeom>
              <a:avLst/>
              <a:gdLst/>
              <a:ahLst/>
              <a:cxnLst/>
              <a:rect l="l" t="t" r="r" b="b"/>
              <a:pathLst>
                <a:path w="181744" h="631895">
                  <a:moveTo>
                    <a:pt x="181744" y="90872"/>
                  </a:moveTo>
                  <a:lnTo>
                    <a:pt x="181744" y="541023"/>
                  </a:lnTo>
                  <a:cubicBezTo>
                    <a:pt x="181744" y="565124"/>
                    <a:pt x="172170" y="588238"/>
                    <a:pt x="155128" y="605279"/>
                  </a:cubicBezTo>
                  <a:cubicBezTo>
                    <a:pt x="138086" y="622321"/>
                    <a:pt x="114973" y="631895"/>
                    <a:pt x="90872" y="631895"/>
                  </a:cubicBezTo>
                  <a:lnTo>
                    <a:pt x="90872" y="631895"/>
                  </a:lnTo>
                  <a:cubicBezTo>
                    <a:pt x="40685" y="631895"/>
                    <a:pt x="0" y="591210"/>
                    <a:pt x="0" y="541023"/>
                  </a:cubicBezTo>
                  <a:lnTo>
                    <a:pt x="0" y="90872"/>
                  </a:lnTo>
                  <a:cubicBezTo>
                    <a:pt x="0" y="66771"/>
                    <a:pt x="9574" y="43658"/>
                    <a:pt x="26616" y="26616"/>
                  </a:cubicBezTo>
                  <a:cubicBezTo>
                    <a:pt x="43658" y="9574"/>
                    <a:pt x="66771" y="0"/>
                    <a:pt x="90872" y="0"/>
                  </a:cubicBezTo>
                  <a:lnTo>
                    <a:pt x="90872" y="0"/>
                  </a:lnTo>
                  <a:cubicBezTo>
                    <a:pt x="141059" y="0"/>
                    <a:pt x="181744" y="40685"/>
                    <a:pt x="181744" y="90872"/>
                  </a:cubicBezTo>
                  <a:close/>
                </a:path>
              </a:pathLst>
            </a:custGeom>
            <a:solidFill>
              <a:srgbClr val="1E2E4A"/>
            </a:solidFill>
            <a:ln cap="rnd">
              <a:noFill/>
              <a:prstDash val="solid"/>
              <a:round/>
            </a:ln>
          </p:spPr>
          <p:txBody>
            <a:bodyPr/>
            <a:lstStyle/>
            <a:p>
              <a:endParaRPr lang="pt-BR"/>
            </a:p>
          </p:txBody>
        </p:sp>
        <p:sp>
          <p:nvSpPr>
            <p:cNvPr id="29" name="TextBox 29"/>
            <p:cNvSpPr txBox="1"/>
            <p:nvPr/>
          </p:nvSpPr>
          <p:spPr>
            <a:xfrm>
              <a:off x="0" y="9525"/>
              <a:ext cx="181744" cy="622370"/>
            </a:xfrm>
            <a:prstGeom prst="rect">
              <a:avLst/>
            </a:prstGeom>
          </p:spPr>
          <p:txBody>
            <a:bodyPr lIns="50800" tIns="50800" rIns="50800" bIns="50800" rtlCol="0" anchor="ctr"/>
            <a:lstStyle/>
            <a:p>
              <a:pPr algn="ctr">
                <a:lnSpc>
                  <a:spcPts val="2879"/>
                </a:lnSpc>
              </a:pPr>
              <a:endParaRPr/>
            </a:p>
          </p:txBody>
        </p:sp>
      </p:grpSp>
      <p:grpSp>
        <p:nvGrpSpPr>
          <p:cNvPr id="30" name="Group 30"/>
          <p:cNvGrpSpPr/>
          <p:nvPr/>
        </p:nvGrpSpPr>
        <p:grpSpPr>
          <a:xfrm>
            <a:off x="15704731" y="9258300"/>
            <a:ext cx="690031" cy="2399227"/>
            <a:chOff x="0" y="0"/>
            <a:chExt cx="181744" cy="631895"/>
          </a:xfrm>
        </p:grpSpPr>
        <p:sp>
          <p:nvSpPr>
            <p:cNvPr id="31" name="Freeform 31"/>
            <p:cNvSpPr/>
            <p:nvPr/>
          </p:nvSpPr>
          <p:spPr>
            <a:xfrm>
              <a:off x="0" y="0"/>
              <a:ext cx="181744" cy="631895"/>
            </a:xfrm>
            <a:custGeom>
              <a:avLst/>
              <a:gdLst/>
              <a:ahLst/>
              <a:cxnLst/>
              <a:rect l="l" t="t" r="r" b="b"/>
              <a:pathLst>
                <a:path w="181744" h="631895">
                  <a:moveTo>
                    <a:pt x="181744" y="90872"/>
                  </a:moveTo>
                  <a:lnTo>
                    <a:pt x="181744" y="541023"/>
                  </a:lnTo>
                  <a:cubicBezTo>
                    <a:pt x="181744" y="565124"/>
                    <a:pt x="172170" y="588238"/>
                    <a:pt x="155128" y="605279"/>
                  </a:cubicBezTo>
                  <a:cubicBezTo>
                    <a:pt x="138086" y="622321"/>
                    <a:pt x="114973" y="631895"/>
                    <a:pt x="90872" y="631895"/>
                  </a:cubicBezTo>
                  <a:lnTo>
                    <a:pt x="90872" y="631895"/>
                  </a:lnTo>
                  <a:cubicBezTo>
                    <a:pt x="40685" y="631895"/>
                    <a:pt x="0" y="591210"/>
                    <a:pt x="0" y="541023"/>
                  </a:cubicBezTo>
                  <a:lnTo>
                    <a:pt x="0" y="90872"/>
                  </a:lnTo>
                  <a:cubicBezTo>
                    <a:pt x="0" y="66771"/>
                    <a:pt x="9574" y="43658"/>
                    <a:pt x="26616" y="26616"/>
                  </a:cubicBezTo>
                  <a:cubicBezTo>
                    <a:pt x="43658" y="9574"/>
                    <a:pt x="66771" y="0"/>
                    <a:pt x="90872" y="0"/>
                  </a:cubicBezTo>
                  <a:lnTo>
                    <a:pt x="90872" y="0"/>
                  </a:lnTo>
                  <a:cubicBezTo>
                    <a:pt x="141059" y="0"/>
                    <a:pt x="181744" y="40685"/>
                    <a:pt x="181744" y="90872"/>
                  </a:cubicBezTo>
                  <a:close/>
                </a:path>
              </a:pathLst>
            </a:custGeom>
            <a:solidFill>
              <a:srgbClr val="2F5F98"/>
            </a:solidFill>
            <a:ln cap="rnd">
              <a:noFill/>
              <a:prstDash val="solid"/>
              <a:round/>
            </a:ln>
          </p:spPr>
          <p:txBody>
            <a:bodyPr/>
            <a:lstStyle/>
            <a:p>
              <a:endParaRPr lang="pt-BR"/>
            </a:p>
          </p:txBody>
        </p:sp>
        <p:sp>
          <p:nvSpPr>
            <p:cNvPr id="32" name="TextBox 32"/>
            <p:cNvSpPr txBox="1"/>
            <p:nvPr/>
          </p:nvSpPr>
          <p:spPr>
            <a:xfrm>
              <a:off x="0" y="9525"/>
              <a:ext cx="181744" cy="622370"/>
            </a:xfrm>
            <a:prstGeom prst="rect">
              <a:avLst/>
            </a:prstGeom>
          </p:spPr>
          <p:txBody>
            <a:bodyPr lIns="50800" tIns="50800" rIns="50800" bIns="50800" rtlCol="0" anchor="ctr"/>
            <a:lstStyle/>
            <a:p>
              <a:pPr algn="ctr">
                <a:lnSpc>
                  <a:spcPts val="2879"/>
                </a:lnSpc>
              </a:pPr>
              <a:endParaRPr/>
            </a:p>
          </p:txBody>
        </p:sp>
      </p:grpSp>
      <p:grpSp>
        <p:nvGrpSpPr>
          <p:cNvPr id="33" name="Group 33"/>
          <p:cNvGrpSpPr/>
          <p:nvPr/>
        </p:nvGrpSpPr>
        <p:grpSpPr>
          <a:xfrm>
            <a:off x="7768049" y="2489030"/>
            <a:ext cx="3170904" cy="3677327"/>
            <a:chOff x="0" y="0"/>
            <a:chExt cx="4227872" cy="4903102"/>
          </a:xfrm>
        </p:grpSpPr>
        <p:sp>
          <p:nvSpPr>
            <p:cNvPr id="34" name="Freeform 34"/>
            <p:cNvSpPr/>
            <p:nvPr/>
          </p:nvSpPr>
          <p:spPr>
            <a:xfrm>
              <a:off x="717520" y="812120"/>
              <a:ext cx="2792832" cy="2654804"/>
            </a:xfrm>
            <a:custGeom>
              <a:avLst/>
              <a:gdLst/>
              <a:ahLst/>
              <a:cxnLst/>
              <a:rect l="l" t="t" r="r" b="b"/>
              <a:pathLst>
                <a:path w="2792832" h="2654804">
                  <a:moveTo>
                    <a:pt x="0" y="0"/>
                  </a:moveTo>
                  <a:lnTo>
                    <a:pt x="2792832" y="0"/>
                  </a:lnTo>
                  <a:lnTo>
                    <a:pt x="2792832" y="2654804"/>
                  </a:lnTo>
                  <a:lnTo>
                    <a:pt x="0" y="2654804"/>
                  </a:lnTo>
                  <a:lnTo>
                    <a:pt x="0" y="0"/>
                  </a:lnTo>
                  <a:close/>
                </a:path>
              </a:pathLst>
            </a:custGeom>
            <a:blipFill>
              <a:blip r:embed="rId8"/>
              <a:stretch>
                <a:fillRect l="-57049" t="-24686" r="-59430" b="-3414"/>
              </a:stretch>
            </a:blipFill>
          </p:spPr>
          <p:txBody>
            <a:bodyPr/>
            <a:lstStyle/>
            <a:p>
              <a:endParaRPr lang="pt-BR"/>
            </a:p>
          </p:txBody>
        </p:sp>
        <p:sp>
          <p:nvSpPr>
            <p:cNvPr id="35" name="TextBox 35"/>
            <p:cNvSpPr txBox="1"/>
            <p:nvPr/>
          </p:nvSpPr>
          <p:spPr>
            <a:xfrm>
              <a:off x="0" y="4268102"/>
              <a:ext cx="4227872" cy="635000"/>
            </a:xfrm>
            <a:prstGeom prst="rect">
              <a:avLst/>
            </a:prstGeom>
          </p:spPr>
          <p:txBody>
            <a:bodyPr lIns="0" tIns="0" rIns="0" bIns="0" rtlCol="0" anchor="t">
              <a:spAutoFit/>
            </a:bodyPr>
            <a:lstStyle/>
            <a:p>
              <a:pPr algn="ctr">
                <a:lnSpc>
                  <a:spcPts val="1943"/>
                </a:lnSpc>
                <a:spcBef>
                  <a:spcPct val="0"/>
                </a:spcBef>
              </a:pPr>
              <a:r>
                <a:rPr lang="en-US" sz="1619" b="1">
                  <a:solidFill>
                    <a:srgbClr val="000000"/>
                  </a:solidFill>
                  <a:latin typeface="Verdana Pro Bold"/>
                  <a:ea typeface="Verdana Pro Bold"/>
                  <a:cs typeface="Verdana Pro Bold"/>
                  <a:sym typeface="Verdana Pro Bold"/>
                </a:rPr>
                <a:t>Source</a:t>
              </a:r>
              <a:r>
                <a:rPr lang="en-US" sz="1619">
                  <a:solidFill>
                    <a:srgbClr val="000000"/>
                  </a:solidFill>
                  <a:latin typeface="Verdana Pro"/>
                  <a:ea typeface="Verdana Pro"/>
                  <a:cs typeface="Verdana Pro"/>
                  <a:sym typeface="Verdana Pro"/>
                </a:rPr>
                <a:t>: Ultimate Courses, 2025.</a:t>
              </a:r>
            </a:p>
          </p:txBody>
        </p:sp>
        <p:sp>
          <p:nvSpPr>
            <p:cNvPr id="36" name="TextBox 36"/>
            <p:cNvSpPr txBox="1"/>
            <p:nvPr/>
          </p:nvSpPr>
          <p:spPr>
            <a:xfrm>
              <a:off x="540373" y="0"/>
              <a:ext cx="3147127" cy="342737"/>
            </a:xfrm>
            <a:prstGeom prst="rect">
              <a:avLst/>
            </a:prstGeom>
          </p:spPr>
          <p:txBody>
            <a:bodyPr lIns="0" tIns="0" rIns="0" bIns="0" rtlCol="0" anchor="t">
              <a:spAutoFit/>
            </a:bodyPr>
            <a:lstStyle/>
            <a:p>
              <a:pPr algn="just">
                <a:lnSpc>
                  <a:spcPts val="2072"/>
                </a:lnSpc>
                <a:spcBef>
                  <a:spcPct val="0"/>
                </a:spcBef>
              </a:pPr>
              <a:r>
                <a:rPr lang="en-US" sz="1727">
                  <a:solidFill>
                    <a:srgbClr val="000000"/>
                  </a:solidFill>
                  <a:latin typeface="Verdana Pro"/>
                  <a:ea typeface="Verdana Pro"/>
                  <a:cs typeface="Verdana Pro"/>
                  <a:sym typeface="Verdana Pro"/>
                </a:rPr>
                <a:t>Figure 11 - Logo CSS</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7414310" y="169101"/>
            <a:ext cx="648222" cy="304468"/>
            <a:chOff x="0" y="0"/>
            <a:chExt cx="864296" cy="405958"/>
          </a:xfrm>
        </p:grpSpPr>
        <p:sp>
          <p:nvSpPr>
            <p:cNvPr id="3" name="Freeform 3"/>
            <p:cNvSpPr/>
            <p:nvPr/>
          </p:nvSpPr>
          <p:spPr>
            <a:xfrm>
              <a:off x="0" y="0"/>
              <a:ext cx="864235" cy="406019"/>
            </a:xfrm>
            <a:custGeom>
              <a:avLst/>
              <a:gdLst/>
              <a:ahLst/>
              <a:cxnLst/>
              <a:rect l="l" t="t" r="r" b="b"/>
              <a:pathLst>
                <a:path w="864235" h="406019">
                  <a:moveTo>
                    <a:pt x="0" y="0"/>
                  </a:moveTo>
                  <a:lnTo>
                    <a:pt x="864235" y="0"/>
                  </a:lnTo>
                  <a:lnTo>
                    <a:pt x="864235" y="406019"/>
                  </a:lnTo>
                  <a:lnTo>
                    <a:pt x="0" y="406019"/>
                  </a:lnTo>
                  <a:lnTo>
                    <a:pt x="0" y="0"/>
                  </a:lnTo>
                  <a:close/>
                </a:path>
              </a:pathLst>
            </a:custGeom>
            <a:solidFill>
              <a:srgbClr val="000000">
                <a:alpha val="0"/>
              </a:srgbClr>
            </a:solidFill>
          </p:spPr>
          <p:txBody>
            <a:bodyPr/>
            <a:lstStyle/>
            <a:p>
              <a:endParaRPr lang="pt-BR"/>
            </a:p>
          </p:txBody>
        </p:sp>
      </p:grpSp>
      <p:grpSp>
        <p:nvGrpSpPr>
          <p:cNvPr id="4" name="Group 4"/>
          <p:cNvGrpSpPr>
            <a:grpSpLocks noChangeAspect="1"/>
          </p:cNvGrpSpPr>
          <p:nvPr/>
        </p:nvGrpSpPr>
        <p:grpSpPr>
          <a:xfrm>
            <a:off x="225468" y="169101"/>
            <a:ext cx="2815225" cy="133004"/>
            <a:chOff x="0" y="0"/>
            <a:chExt cx="3753634" cy="177338"/>
          </a:xfrm>
        </p:grpSpPr>
        <p:sp>
          <p:nvSpPr>
            <p:cNvPr id="5" name="Freeform 5"/>
            <p:cNvSpPr/>
            <p:nvPr/>
          </p:nvSpPr>
          <p:spPr>
            <a:xfrm>
              <a:off x="0" y="0"/>
              <a:ext cx="3753612" cy="177292"/>
            </a:xfrm>
            <a:custGeom>
              <a:avLst/>
              <a:gdLst/>
              <a:ahLst/>
              <a:cxnLst/>
              <a:rect l="l" t="t" r="r" b="b"/>
              <a:pathLst>
                <a:path w="3753612" h="177292">
                  <a:moveTo>
                    <a:pt x="0" y="0"/>
                  </a:moveTo>
                  <a:lnTo>
                    <a:pt x="3753612" y="0"/>
                  </a:lnTo>
                  <a:lnTo>
                    <a:pt x="3753612" y="177292"/>
                  </a:lnTo>
                  <a:lnTo>
                    <a:pt x="0" y="177292"/>
                  </a:lnTo>
                  <a:lnTo>
                    <a:pt x="0" y="0"/>
                  </a:lnTo>
                  <a:close/>
                </a:path>
              </a:pathLst>
            </a:custGeom>
            <a:solidFill>
              <a:srgbClr val="000000">
                <a:alpha val="0"/>
              </a:srgbClr>
            </a:solidFill>
          </p:spPr>
          <p:txBody>
            <a:bodyPr/>
            <a:lstStyle/>
            <a:p>
              <a:endParaRPr lang="pt-BR"/>
            </a:p>
          </p:txBody>
        </p:sp>
      </p:grpSp>
      <p:grpSp>
        <p:nvGrpSpPr>
          <p:cNvPr id="6" name="Group 6"/>
          <p:cNvGrpSpPr/>
          <p:nvPr/>
        </p:nvGrpSpPr>
        <p:grpSpPr>
          <a:xfrm>
            <a:off x="-1789065" y="473569"/>
            <a:ext cx="9781808" cy="1674170"/>
            <a:chOff x="0" y="0"/>
            <a:chExt cx="2879609" cy="492829"/>
          </a:xfrm>
        </p:grpSpPr>
        <p:sp>
          <p:nvSpPr>
            <p:cNvPr id="7" name="Freeform 7"/>
            <p:cNvSpPr/>
            <p:nvPr/>
          </p:nvSpPr>
          <p:spPr>
            <a:xfrm>
              <a:off x="0" y="0"/>
              <a:ext cx="2879609" cy="492829"/>
            </a:xfrm>
            <a:custGeom>
              <a:avLst/>
              <a:gdLst/>
              <a:ahLst/>
              <a:cxnLst/>
              <a:rect l="l" t="t" r="r" b="b"/>
              <a:pathLst>
                <a:path w="2879609" h="492829">
                  <a:moveTo>
                    <a:pt x="2879609" y="79146"/>
                  </a:moveTo>
                  <a:lnTo>
                    <a:pt x="2879609" y="413683"/>
                  </a:lnTo>
                  <a:cubicBezTo>
                    <a:pt x="2879609" y="434673"/>
                    <a:pt x="2871270" y="454805"/>
                    <a:pt x="2856428" y="469647"/>
                  </a:cubicBezTo>
                  <a:cubicBezTo>
                    <a:pt x="2841585" y="484490"/>
                    <a:pt x="2821454" y="492829"/>
                    <a:pt x="2800463" y="492829"/>
                  </a:cubicBezTo>
                  <a:lnTo>
                    <a:pt x="79146" y="492829"/>
                  </a:lnTo>
                  <a:cubicBezTo>
                    <a:pt x="58155" y="492829"/>
                    <a:pt x="38024" y="484490"/>
                    <a:pt x="23181" y="469647"/>
                  </a:cubicBezTo>
                  <a:cubicBezTo>
                    <a:pt x="8339" y="454805"/>
                    <a:pt x="0" y="434673"/>
                    <a:pt x="0" y="413683"/>
                  </a:cubicBezTo>
                  <a:lnTo>
                    <a:pt x="0" y="79146"/>
                  </a:lnTo>
                  <a:cubicBezTo>
                    <a:pt x="0" y="58155"/>
                    <a:pt x="8339" y="38024"/>
                    <a:pt x="23181" y="23181"/>
                  </a:cubicBezTo>
                  <a:cubicBezTo>
                    <a:pt x="38024" y="8339"/>
                    <a:pt x="58155" y="0"/>
                    <a:pt x="79146" y="0"/>
                  </a:cubicBezTo>
                  <a:lnTo>
                    <a:pt x="2800463" y="0"/>
                  </a:lnTo>
                  <a:cubicBezTo>
                    <a:pt x="2844174" y="0"/>
                    <a:pt x="2879609" y="35435"/>
                    <a:pt x="2879609" y="79146"/>
                  </a:cubicBezTo>
                  <a:close/>
                </a:path>
              </a:pathLst>
            </a:custGeom>
            <a:solidFill>
              <a:srgbClr val="1E2E4A"/>
            </a:solidFill>
            <a:ln cap="rnd">
              <a:noFill/>
              <a:prstDash val="solid"/>
              <a:round/>
            </a:ln>
          </p:spPr>
          <p:txBody>
            <a:bodyPr/>
            <a:lstStyle/>
            <a:p>
              <a:endParaRPr lang="pt-BR"/>
            </a:p>
          </p:txBody>
        </p:sp>
        <p:sp>
          <p:nvSpPr>
            <p:cNvPr id="8" name="TextBox 8"/>
            <p:cNvSpPr txBox="1"/>
            <p:nvPr/>
          </p:nvSpPr>
          <p:spPr>
            <a:xfrm>
              <a:off x="0" y="9525"/>
              <a:ext cx="2879609" cy="483304"/>
            </a:xfrm>
            <a:prstGeom prst="rect">
              <a:avLst/>
            </a:prstGeom>
          </p:spPr>
          <p:txBody>
            <a:bodyPr lIns="50800" tIns="50800" rIns="50800" bIns="50800" rtlCol="0" anchor="ctr"/>
            <a:lstStyle/>
            <a:p>
              <a:pPr algn="ctr">
                <a:lnSpc>
                  <a:spcPts val="2879"/>
                </a:lnSpc>
              </a:pPr>
              <a:endParaRPr/>
            </a:p>
          </p:txBody>
        </p:sp>
      </p:grpSp>
      <p:grpSp>
        <p:nvGrpSpPr>
          <p:cNvPr id="9" name="Group 9"/>
          <p:cNvGrpSpPr/>
          <p:nvPr/>
        </p:nvGrpSpPr>
        <p:grpSpPr>
          <a:xfrm rot="-10800000">
            <a:off x="16569269" y="-1006407"/>
            <a:ext cx="690031" cy="2399227"/>
            <a:chOff x="0" y="0"/>
            <a:chExt cx="181744" cy="631895"/>
          </a:xfrm>
        </p:grpSpPr>
        <p:sp>
          <p:nvSpPr>
            <p:cNvPr id="10" name="Freeform 10"/>
            <p:cNvSpPr/>
            <p:nvPr/>
          </p:nvSpPr>
          <p:spPr>
            <a:xfrm>
              <a:off x="0" y="0"/>
              <a:ext cx="181744" cy="631895"/>
            </a:xfrm>
            <a:custGeom>
              <a:avLst/>
              <a:gdLst/>
              <a:ahLst/>
              <a:cxnLst/>
              <a:rect l="l" t="t" r="r" b="b"/>
              <a:pathLst>
                <a:path w="181744" h="631895">
                  <a:moveTo>
                    <a:pt x="181744" y="90872"/>
                  </a:moveTo>
                  <a:lnTo>
                    <a:pt x="181744" y="541023"/>
                  </a:lnTo>
                  <a:cubicBezTo>
                    <a:pt x="181744" y="565124"/>
                    <a:pt x="172170" y="588238"/>
                    <a:pt x="155128" y="605279"/>
                  </a:cubicBezTo>
                  <a:cubicBezTo>
                    <a:pt x="138086" y="622321"/>
                    <a:pt x="114973" y="631895"/>
                    <a:pt x="90872" y="631895"/>
                  </a:cubicBezTo>
                  <a:lnTo>
                    <a:pt x="90872" y="631895"/>
                  </a:lnTo>
                  <a:cubicBezTo>
                    <a:pt x="40685" y="631895"/>
                    <a:pt x="0" y="591210"/>
                    <a:pt x="0" y="541023"/>
                  </a:cubicBezTo>
                  <a:lnTo>
                    <a:pt x="0" y="90872"/>
                  </a:lnTo>
                  <a:cubicBezTo>
                    <a:pt x="0" y="66771"/>
                    <a:pt x="9574" y="43658"/>
                    <a:pt x="26616" y="26616"/>
                  </a:cubicBezTo>
                  <a:cubicBezTo>
                    <a:pt x="43658" y="9574"/>
                    <a:pt x="66771" y="0"/>
                    <a:pt x="90872" y="0"/>
                  </a:cubicBezTo>
                  <a:lnTo>
                    <a:pt x="90872" y="0"/>
                  </a:lnTo>
                  <a:cubicBezTo>
                    <a:pt x="141059" y="0"/>
                    <a:pt x="181744" y="40685"/>
                    <a:pt x="181744" y="90872"/>
                  </a:cubicBezTo>
                  <a:close/>
                </a:path>
              </a:pathLst>
            </a:custGeom>
            <a:solidFill>
              <a:srgbClr val="1E2E4A"/>
            </a:solidFill>
            <a:ln cap="rnd">
              <a:noFill/>
              <a:prstDash val="solid"/>
              <a:round/>
            </a:ln>
          </p:spPr>
          <p:txBody>
            <a:bodyPr/>
            <a:lstStyle/>
            <a:p>
              <a:endParaRPr lang="pt-BR"/>
            </a:p>
          </p:txBody>
        </p:sp>
        <p:sp>
          <p:nvSpPr>
            <p:cNvPr id="11" name="TextBox 11"/>
            <p:cNvSpPr txBox="1"/>
            <p:nvPr/>
          </p:nvSpPr>
          <p:spPr>
            <a:xfrm>
              <a:off x="0" y="9525"/>
              <a:ext cx="181744" cy="622370"/>
            </a:xfrm>
            <a:prstGeom prst="rect">
              <a:avLst/>
            </a:prstGeom>
          </p:spPr>
          <p:txBody>
            <a:bodyPr lIns="50800" tIns="50800" rIns="50800" bIns="50800" rtlCol="0" anchor="ctr"/>
            <a:lstStyle/>
            <a:p>
              <a:pPr algn="ctr">
                <a:lnSpc>
                  <a:spcPts val="2879"/>
                </a:lnSpc>
              </a:pPr>
              <a:endParaRPr/>
            </a:p>
          </p:txBody>
        </p:sp>
      </p:grpSp>
      <p:grpSp>
        <p:nvGrpSpPr>
          <p:cNvPr id="12" name="Group 12"/>
          <p:cNvGrpSpPr/>
          <p:nvPr/>
        </p:nvGrpSpPr>
        <p:grpSpPr>
          <a:xfrm rot="-10800000">
            <a:off x="15729996" y="-1421725"/>
            <a:ext cx="690031" cy="2399227"/>
            <a:chOff x="0" y="0"/>
            <a:chExt cx="181744" cy="631895"/>
          </a:xfrm>
        </p:grpSpPr>
        <p:sp>
          <p:nvSpPr>
            <p:cNvPr id="13" name="Freeform 13"/>
            <p:cNvSpPr/>
            <p:nvPr/>
          </p:nvSpPr>
          <p:spPr>
            <a:xfrm>
              <a:off x="0" y="0"/>
              <a:ext cx="181744" cy="631895"/>
            </a:xfrm>
            <a:custGeom>
              <a:avLst/>
              <a:gdLst/>
              <a:ahLst/>
              <a:cxnLst/>
              <a:rect l="l" t="t" r="r" b="b"/>
              <a:pathLst>
                <a:path w="181744" h="631895">
                  <a:moveTo>
                    <a:pt x="181744" y="90872"/>
                  </a:moveTo>
                  <a:lnTo>
                    <a:pt x="181744" y="541023"/>
                  </a:lnTo>
                  <a:cubicBezTo>
                    <a:pt x="181744" y="565124"/>
                    <a:pt x="172170" y="588238"/>
                    <a:pt x="155128" y="605279"/>
                  </a:cubicBezTo>
                  <a:cubicBezTo>
                    <a:pt x="138086" y="622321"/>
                    <a:pt x="114973" y="631895"/>
                    <a:pt x="90872" y="631895"/>
                  </a:cubicBezTo>
                  <a:lnTo>
                    <a:pt x="90872" y="631895"/>
                  </a:lnTo>
                  <a:cubicBezTo>
                    <a:pt x="40685" y="631895"/>
                    <a:pt x="0" y="591210"/>
                    <a:pt x="0" y="541023"/>
                  </a:cubicBezTo>
                  <a:lnTo>
                    <a:pt x="0" y="90872"/>
                  </a:lnTo>
                  <a:cubicBezTo>
                    <a:pt x="0" y="66771"/>
                    <a:pt x="9574" y="43658"/>
                    <a:pt x="26616" y="26616"/>
                  </a:cubicBezTo>
                  <a:cubicBezTo>
                    <a:pt x="43658" y="9574"/>
                    <a:pt x="66771" y="0"/>
                    <a:pt x="90872" y="0"/>
                  </a:cubicBezTo>
                  <a:lnTo>
                    <a:pt x="90872" y="0"/>
                  </a:lnTo>
                  <a:cubicBezTo>
                    <a:pt x="141059" y="0"/>
                    <a:pt x="181744" y="40685"/>
                    <a:pt x="181744" y="90872"/>
                  </a:cubicBezTo>
                  <a:close/>
                </a:path>
              </a:pathLst>
            </a:custGeom>
            <a:solidFill>
              <a:srgbClr val="2F5F98"/>
            </a:solidFill>
            <a:ln cap="rnd">
              <a:noFill/>
              <a:prstDash val="solid"/>
              <a:round/>
            </a:ln>
          </p:spPr>
          <p:txBody>
            <a:bodyPr/>
            <a:lstStyle/>
            <a:p>
              <a:endParaRPr lang="pt-BR"/>
            </a:p>
          </p:txBody>
        </p:sp>
        <p:sp>
          <p:nvSpPr>
            <p:cNvPr id="14" name="TextBox 14"/>
            <p:cNvSpPr txBox="1"/>
            <p:nvPr/>
          </p:nvSpPr>
          <p:spPr>
            <a:xfrm>
              <a:off x="0" y="9525"/>
              <a:ext cx="181744" cy="622370"/>
            </a:xfrm>
            <a:prstGeom prst="rect">
              <a:avLst/>
            </a:prstGeom>
          </p:spPr>
          <p:txBody>
            <a:bodyPr lIns="50800" tIns="50800" rIns="50800" bIns="50800" rtlCol="0" anchor="ctr"/>
            <a:lstStyle/>
            <a:p>
              <a:pPr algn="ctr">
                <a:lnSpc>
                  <a:spcPts val="2879"/>
                </a:lnSpc>
              </a:pPr>
              <a:endParaRPr/>
            </a:p>
          </p:txBody>
        </p:sp>
      </p:grpSp>
      <p:grpSp>
        <p:nvGrpSpPr>
          <p:cNvPr id="15" name="Group 15"/>
          <p:cNvGrpSpPr/>
          <p:nvPr/>
        </p:nvGrpSpPr>
        <p:grpSpPr>
          <a:xfrm>
            <a:off x="3251253" y="2655074"/>
            <a:ext cx="11785495" cy="7111930"/>
            <a:chOff x="0" y="0"/>
            <a:chExt cx="15713993" cy="9482573"/>
          </a:xfrm>
        </p:grpSpPr>
        <p:sp>
          <p:nvSpPr>
            <p:cNvPr id="16" name="Freeform 16"/>
            <p:cNvSpPr/>
            <p:nvPr/>
          </p:nvSpPr>
          <p:spPr>
            <a:xfrm>
              <a:off x="737234" y="8023449"/>
              <a:ext cx="14063848" cy="1459124"/>
            </a:xfrm>
            <a:prstGeom prst="roundRect">
              <a:avLst/>
            </a:prstGeom>
            <a:blipFill>
              <a:blip r:embed="rId5"/>
              <a:stretch>
                <a:fillRect/>
              </a:stretch>
            </a:blipFill>
          </p:spPr>
          <p:txBody>
            <a:bodyPr/>
            <a:lstStyle/>
            <a:p>
              <a:endParaRPr lang="pt-BR"/>
            </a:p>
          </p:txBody>
        </p:sp>
        <p:sp>
          <p:nvSpPr>
            <p:cNvPr id="17" name="Freeform 17"/>
            <p:cNvSpPr/>
            <p:nvPr/>
          </p:nvSpPr>
          <p:spPr>
            <a:xfrm rot="-5400000">
              <a:off x="3800822" y="-3800822"/>
              <a:ext cx="8112349" cy="15713993"/>
            </a:xfrm>
            <a:prstGeom prst="roundRect">
              <a:avLst/>
            </a:prstGeom>
            <a:blipFill>
              <a:blip r:embed="rId6">
                <a:extLst>
                  <a:ext uri="{96DAC541-7B7A-43D3-8B79-37D633B846F1}">
                    <asvg:svgBlip xmlns:asvg="http://schemas.microsoft.com/office/drawing/2016/SVG/main" r:embed="rId7"/>
                  </a:ext>
                </a:extLst>
              </a:blip>
              <a:stretch>
                <a:fillRect/>
              </a:stretch>
            </a:blipFill>
          </p:spPr>
          <p:txBody>
            <a:bodyPr/>
            <a:lstStyle/>
            <a:p>
              <a:endParaRPr lang="pt-BR"/>
            </a:p>
          </p:txBody>
        </p:sp>
        <p:pic>
          <p:nvPicPr>
            <p:cNvPr id="18" name="Picture 1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rcRect l="3136" t="2624" r="492" b="346"/>
            <a:stretch>
              <a:fillRect/>
            </a:stretch>
          </p:blipFill>
          <p:spPr>
            <a:xfrm>
              <a:off x="467042" y="704470"/>
              <a:ext cx="14779908" cy="6703408"/>
            </a:xfrm>
            <a:prstGeom prst="roundRect">
              <a:avLst/>
            </a:prstGeom>
          </p:spPr>
        </p:pic>
      </p:grpSp>
      <p:sp>
        <p:nvSpPr>
          <p:cNvPr id="19" name="TextBox 19"/>
          <p:cNvSpPr txBox="1"/>
          <p:nvPr/>
        </p:nvSpPr>
        <p:spPr>
          <a:xfrm>
            <a:off x="246633" y="1051508"/>
            <a:ext cx="6940772" cy="596900"/>
          </a:xfrm>
          <a:prstGeom prst="rect">
            <a:avLst/>
          </a:prstGeom>
        </p:spPr>
        <p:txBody>
          <a:bodyPr lIns="0" tIns="0" rIns="0" bIns="0" rtlCol="0" anchor="t">
            <a:spAutoFit/>
          </a:bodyPr>
          <a:lstStyle/>
          <a:p>
            <a:pPr algn="r">
              <a:lnSpc>
                <a:spcPts val="4900"/>
              </a:lnSpc>
            </a:pPr>
            <a:r>
              <a:rPr lang="en-US" sz="3500" b="1">
                <a:solidFill>
                  <a:srgbClr val="EE8454"/>
                </a:solidFill>
                <a:latin typeface="League Spartan"/>
                <a:ea typeface="League Spartan"/>
                <a:cs typeface="League Spartan"/>
                <a:sym typeface="League Spartan"/>
              </a:rPr>
              <a:t>SAFEVIEW APP</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18"/>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7414310" y="169101"/>
            <a:ext cx="648222" cy="304468"/>
            <a:chOff x="0" y="0"/>
            <a:chExt cx="864296" cy="405958"/>
          </a:xfrm>
        </p:grpSpPr>
        <p:sp>
          <p:nvSpPr>
            <p:cNvPr id="3" name="Freeform 3"/>
            <p:cNvSpPr/>
            <p:nvPr/>
          </p:nvSpPr>
          <p:spPr>
            <a:xfrm>
              <a:off x="0" y="0"/>
              <a:ext cx="864235" cy="406019"/>
            </a:xfrm>
            <a:custGeom>
              <a:avLst/>
              <a:gdLst/>
              <a:ahLst/>
              <a:cxnLst/>
              <a:rect l="l" t="t" r="r" b="b"/>
              <a:pathLst>
                <a:path w="864235" h="406019">
                  <a:moveTo>
                    <a:pt x="0" y="0"/>
                  </a:moveTo>
                  <a:lnTo>
                    <a:pt x="864235" y="0"/>
                  </a:lnTo>
                  <a:lnTo>
                    <a:pt x="864235" y="406019"/>
                  </a:lnTo>
                  <a:lnTo>
                    <a:pt x="0" y="406019"/>
                  </a:lnTo>
                  <a:lnTo>
                    <a:pt x="0" y="0"/>
                  </a:lnTo>
                  <a:close/>
                </a:path>
              </a:pathLst>
            </a:custGeom>
            <a:solidFill>
              <a:srgbClr val="000000">
                <a:alpha val="0"/>
              </a:srgbClr>
            </a:solidFill>
          </p:spPr>
          <p:txBody>
            <a:bodyPr/>
            <a:lstStyle/>
            <a:p>
              <a:endParaRPr lang="pt-BR"/>
            </a:p>
          </p:txBody>
        </p:sp>
      </p:grpSp>
      <p:grpSp>
        <p:nvGrpSpPr>
          <p:cNvPr id="4" name="Group 4"/>
          <p:cNvGrpSpPr>
            <a:grpSpLocks noChangeAspect="1"/>
          </p:cNvGrpSpPr>
          <p:nvPr/>
        </p:nvGrpSpPr>
        <p:grpSpPr>
          <a:xfrm>
            <a:off x="225468" y="169101"/>
            <a:ext cx="2815225" cy="133004"/>
            <a:chOff x="0" y="0"/>
            <a:chExt cx="3753634" cy="177338"/>
          </a:xfrm>
        </p:grpSpPr>
        <p:sp>
          <p:nvSpPr>
            <p:cNvPr id="5" name="Freeform 5"/>
            <p:cNvSpPr/>
            <p:nvPr/>
          </p:nvSpPr>
          <p:spPr>
            <a:xfrm>
              <a:off x="0" y="0"/>
              <a:ext cx="3753612" cy="177292"/>
            </a:xfrm>
            <a:custGeom>
              <a:avLst/>
              <a:gdLst/>
              <a:ahLst/>
              <a:cxnLst/>
              <a:rect l="l" t="t" r="r" b="b"/>
              <a:pathLst>
                <a:path w="3753612" h="177292">
                  <a:moveTo>
                    <a:pt x="0" y="0"/>
                  </a:moveTo>
                  <a:lnTo>
                    <a:pt x="3753612" y="0"/>
                  </a:lnTo>
                  <a:lnTo>
                    <a:pt x="3753612" y="177292"/>
                  </a:lnTo>
                  <a:lnTo>
                    <a:pt x="0" y="177292"/>
                  </a:lnTo>
                  <a:lnTo>
                    <a:pt x="0" y="0"/>
                  </a:lnTo>
                  <a:close/>
                </a:path>
              </a:pathLst>
            </a:custGeom>
            <a:solidFill>
              <a:srgbClr val="000000">
                <a:alpha val="0"/>
              </a:srgbClr>
            </a:solidFill>
          </p:spPr>
          <p:txBody>
            <a:bodyPr/>
            <a:lstStyle/>
            <a:p>
              <a:endParaRPr lang="pt-BR"/>
            </a:p>
          </p:txBody>
        </p:sp>
      </p:grpSp>
      <p:grpSp>
        <p:nvGrpSpPr>
          <p:cNvPr id="6" name="Group 6"/>
          <p:cNvGrpSpPr/>
          <p:nvPr/>
        </p:nvGrpSpPr>
        <p:grpSpPr>
          <a:xfrm>
            <a:off x="-1789065" y="473569"/>
            <a:ext cx="9781808" cy="1838501"/>
            <a:chOff x="0" y="0"/>
            <a:chExt cx="2879609" cy="541203"/>
          </a:xfrm>
        </p:grpSpPr>
        <p:sp>
          <p:nvSpPr>
            <p:cNvPr id="7" name="Freeform 7"/>
            <p:cNvSpPr/>
            <p:nvPr/>
          </p:nvSpPr>
          <p:spPr>
            <a:xfrm>
              <a:off x="0" y="0"/>
              <a:ext cx="2879609" cy="541203"/>
            </a:xfrm>
            <a:custGeom>
              <a:avLst/>
              <a:gdLst/>
              <a:ahLst/>
              <a:cxnLst/>
              <a:rect l="l" t="t" r="r" b="b"/>
              <a:pathLst>
                <a:path w="2879609" h="541203">
                  <a:moveTo>
                    <a:pt x="2879609" y="79146"/>
                  </a:moveTo>
                  <a:lnTo>
                    <a:pt x="2879609" y="462057"/>
                  </a:lnTo>
                  <a:cubicBezTo>
                    <a:pt x="2879609" y="483048"/>
                    <a:pt x="2871270" y="503179"/>
                    <a:pt x="2856428" y="518022"/>
                  </a:cubicBezTo>
                  <a:cubicBezTo>
                    <a:pt x="2841585" y="532865"/>
                    <a:pt x="2821454" y="541203"/>
                    <a:pt x="2800463" y="541203"/>
                  </a:cubicBezTo>
                  <a:lnTo>
                    <a:pt x="79146" y="541203"/>
                  </a:lnTo>
                  <a:cubicBezTo>
                    <a:pt x="58155" y="541203"/>
                    <a:pt x="38024" y="532865"/>
                    <a:pt x="23181" y="518022"/>
                  </a:cubicBezTo>
                  <a:cubicBezTo>
                    <a:pt x="8339" y="503179"/>
                    <a:pt x="0" y="483048"/>
                    <a:pt x="0" y="462057"/>
                  </a:cubicBezTo>
                  <a:lnTo>
                    <a:pt x="0" y="79146"/>
                  </a:lnTo>
                  <a:cubicBezTo>
                    <a:pt x="0" y="58155"/>
                    <a:pt x="8339" y="38024"/>
                    <a:pt x="23181" y="23181"/>
                  </a:cubicBezTo>
                  <a:cubicBezTo>
                    <a:pt x="38024" y="8339"/>
                    <a:pt x="58155" y="0"/>
                    <a:pt x="79146" y="0"/>
                  </a:cubicBezTo>
                  <a:lnTo>
                    <a:pt x="2800463" y="0"/>
                  </a:lnTo>
                  <a:cubicBezTo>
                    <a:pt x="2844174" y="0"/>
                    <a:pt x="2879609" y="35435"/>
                    <a:pt x="2879609" y="79146"/>
                  </a:cubicBezTo>
                  <a:close/>
                </a:path>
              </a:pathLst>
            </a:custGeom>
            <a:solidFill>
              <a:srgbClr val="1E2E4A"/>
            </a:solidFill>
            <a:ln cap="rnd">
              <a:noFill/>
              <a:prstDash val="solid"/>
              <a:round/>
            </a:ln>
          </p:spPr>
          <p:txBody>
            <a:bodyPr/>
            <a:lstStyle/>
            <a:p>
              <a:endParaRPr lang="pt-BR"/>
            </a:p>
          </p:txBody>
        </p:sp>
        <p:sp>
          <p:nvSpPr>
            <p:cNvPr id="8" name="TextBox 8"/>
            <p:cNvSpPr txBox="1"/>
            <p:nvPr/>
          </p:nvSpPr>
          <p:spPr>
            <a:xfrm>
              <a:off x="0" y="9525"/>
              <a:ext cx="2879609" cy="531678"/>
            </a:xfrm>
            <a:prstGeom prst="rect">
              <a:avLst/>
            </a:prstGeom>
          </p:spPr>
          <p:txBody>
            <a:bodyPr lIns="50800" tIns="50800" rIns="50800" bIns="50800" rtlCol="0" anchor="ctr"/>
            <a:lstStyle/>
            <a:p>
              <a:pPr algn="ctr">
                <a:lnSpc>
                  <a:spcPts val="2879"/>
                </a:lnSpc>
              </a:pPr>
              <a:endParaRPr/>
            </a:p>
          </p:txBody>
        </p:sp>
      </p:grpSp>
      <p:grpSp>
        <p:nvGrpSpPr>
          <p:cNvPr id="9" name="Group 9"/>
          <p:cNvGrpSpPr/>
          <p:nvPr/>
        </p:nvGrpSpPr>
        <p:grpSpPr>
          <a:xfrm>
            <a:off x="16569269" y="8717660"/>
            <a:ext cx="690031" cy="2399227"/>
            <a:chOff x="0" y="0"/>
            <a:chExt cx="181744" cy="631895"/>
          </a:xfrm>
        </p:grpSpPr>
        <p:sp>
          <p:nvSpPr>
            <p:cNvPr id="10" name="Freeform 10"/>
            <p:cNvSpPr/>
            <p:nvPr/>
          </p:nvSpPr>
          <p:spPr>
            <a:xfrm>
              <a:off x="0" y="0"/>
              <a:ext cx="181744" cy="631895"/>
            </a:xfrm>
            <a:custGeom>
              <a:avLst/>
              <a:gdLst/>
              <a:ahLst/>
              <a:cxnLst/>
              <a:rect l="l" t="t" r="r" b="b"/>
              <a:pathLst>
                <a:path w="181744" h="631895">
                  <a:moveTo>
                    <a:pt x="181744" y="90872"/>
                  </a:moveTo>
                  <a:lnTo>
                    <a:pt x="181744" y="541023"/>
                  </a:lnTo>
                  <a:cubicBezTo>
                    <a:pt x="181744" y="565124"/>
                    <a:pt x="172170" y="588238"/>
                    <a:pt x="155128" y="605279"/>
                  </a:cubicBezTo>
                  <a:cubicBezTo>
                    <a:pt x="138086" y="622321"/>
                    <a:pt x="114973" y="631895"/>
                    <a:pt x="90872" y="631895"/>
                  </a:cubicBezTo>
                  <a:lnTo>
                    <a:pt x="90872" y="631895"/>
                  </a:lnTo>
                  <a:cubicBezTo>
                    <a:pt x="40685" y="631895"/>
                    <a:pt x="0" y="591210"/>
                    <a:pt x="0" y="541023"/>
                  </a:cubicBezTo>
                  <a:lnTo>
                    <a:pt x="0" y="90872"/>
                  </a:lnTo>
                  <a:cubicBezTo>
                    <a:pt x="0" y="66771"/>
                    <a:pt x="9574" y="43658"/>
                    <a:pt x="26616" y="26616"/>
                  </a:cubicBezTo>
                  <a:cubicBezTo>
                    <a:pt x="43658" y="9574"/>
                    <a:pt x="66771" y="0"/>
                    <a:pt x="90872" y="0"/>
                  </a:cubicBezTo>
                  <a:lnTo>
                    <a:pt x="90872" y="0"/>
                  </a:lnTo>
                  <a:cubicBezTo>
                    <a:pt x="141059" y="0"/>
                    <a:pt x="181744" y="40685"/>
                    <a:pt x="181744" y="90872"/>
                  </a:cubicBezTo>
                  <a:close/>
                </a:path>
              </a:pathLst>
            </a:custGeom>
            <a:solidFill>
              <a:srgbClr val="1E2E4A"/>
            </a:solidFill>
            <a:ln cap="rnd">
              <a:noFill/>
              <a:prstDash val="solid"/>
              <a:round/>
            </a:ln>
          </p:spPr>
          <p:txBody>
            <a:bodyPr/>
            <a:lstStyle/>
            <a:p>
              <a:endParaRPr lang="pt-BR"/>
            </a:p>
          </p:txBody>
        </p:sp>
        <p:sp>
          <p:nvSpPr>
            <p:cNvPr id="11" name="TextBox 11"/>
            <p:cNvSpPr txBox="1"/>
            <p:nvPr/>
          </p:nvSpPr>
          <p:spPr>
            <a:xfrm>
              <a:off x="0" y="9525"/>
              <a:ext cx="181744" cy="622370"/>
            </a:xfrm>
            <a:prstGeom prst="rect">
              <a:avLst/>
            </a:prstGeom>
          </p:spPr>
          <p:txBody>
            <a:bodyPr lIns="50800" tIns="50800" rIns="50800" bIns="50800" rtlCol="0" anchor="ctr"/>
            <a:lstStyle/>
            <a:p>
              <a:pPr algn="ctr">
                <a:lnSpc>
                  <a:spcPts val="2879"/>
                </a:lnSpc>
              </a:pPr>
              <a:endParaRPr/>
            </a:p>
          </p:txBody>
        </p:sp>
      </p:grpSp>
      <p:grpSp>
        <p:nvGrpSpPr>
          <p:cNvPr id="12" name="Group 12"/>
          <p:cNvGrpSpPr/>
          <p:nvPr/>
        </p:nvGrpSpPr>
        <p:grpSpPr>
          <a:xfrm>
            <a:off x="15704731" y="9258300"/>
            <a:ext cx="690031" cy="2399227"/>
            <a:chOff x="0" y="0"/>
            <a:chExt cx="181744" cy="631895"/>
          </a:xfrm>
        </p:grpSpPr>
        <p:sp>
          <p:nvSpPr>
            <p:cNvPr id="13" name="Freeform 13"/>
            <p:cNvSpPr/>
            <p:nvPr/>
          </p:nvSpPr>
          <p:spPr>
            <a:xfrm>
              <a:off x="0" y="0"/>
              <a:ext cx="181744" cy="631895"/>
            </a:xfrm>
            <a:custGeom>
              <a:avLst/>
              <a:gdLst/>
              <a:ahLst/>
              <a:cxnLst/>
              <a:rect l="l" t="t" r="r" b="b"/>
              <a:pathLst>
                <a:path w="181744" h="631895">
                  <a:moveTo>
                    <a:pt x="181744" y="90872"/>
                  </a:moveTo>
                  <a:lnTo>
                    <a:pt x="181744" y="541023"/>
                  </a:lnTo>
                  <a:cubicBezTo>
                    <a:pt x="181744" y="565124"/>
                    <a:pt x="172170" y="588238"/>
                    <a:pt x="155128" y="605279"/>
                  </a:cubicBezTo>
                  <a:cubicBezTo>
                    <a:pt x="138086" y="622321"/>
                    <a:pt x="114973" y="631895"/>
                    <a:pt x="90872" y="631895"/>
                  </a:cubicBezTo>
                  <a:lnTo>
                    <a:pt x="90872" y="631895"/>
                  </a:lnTo>
                  <a:cubicBezTo>
                    <a:pt x="40685" y="631895"/>
                    <a:pt x="0" y="591210"/>
                    <a:pt x="0" y="541023"/>
                  </a:cubicBezTo>
                  <a:lnTo>
                    <a:pt x="0" y="90872"/>
                  </a:lnTo>
                  <a:cubicBezTo>
                    <a:pt x="0" y="66771"/>
                    <a:pt x="9574" y="43658"/>
                    <a:pt x="26616" y="26616"/>
                  </a:cubicBezTo>
                  <a:cubicBezTo>
                    <a:pt x="43658" y="9574"/>
                    <a:pt x="66771" y="0"/>
                    <a:pt x="90872" y="0"/>
                  </a:cubicBezTo>
                  <a:lnTo>
                    <a:pt x="90872" y="0"/>
                  </a:lnTo>
                  <a:cubicBezTo>
                    <a:pt x="141059" y="0"/>
                    <a:pt x="181744" y="40685"/>
                    <a:pt x="181744" y="90872"/>
                  </a:cubicBezTo>
                  <a:close/>
                </a:path>
              </a:pathLst>
            </a:custGeom>
            <a:solidFill>
              <a:srgbClr val="2F5F98"/>
            </a:solidFill>
            <a:ln cap="rnd">
              <a:noFill/>
              <a:prstDash val="solid"/>
              <a:round/>
            </a:ln>
          </p:spPr>
          <p:txBody>
            <a:bodyPr/>
            <a:lstStyle/>
            <a:p>
              <a:endParaRPr lang="pt-BR"/>
            </a:p>
          </p:txBody>
        </p:sp>
        <p:sp>
          <p:nvSpPr>
            <p:cNvPr id="14" name="TextBox 14"/>
            <p:cNvSpPr txBox="1"/>
            <p:nvPr/>
          </p:nvSpPr>
          <p:spPr>
            <a:xfrm>
              <a:off x="0" y="9525"/>
              <a:ext cx="181744" cy="622370"/>
            </a:xfrm>
            <a:prstGeom prst="rect">
              <a:avLst/>
            </a:prstGeom>
          </p:spPr>
          <p:txBody>
            <a:bodyPr lIns="50800" tIns="50800" rIns="50800" bIns="50800" rtlCol="0" anchor="ctr"/>
            <a:lstStyle/>
            <a:p>
              <a:pPr algn="ctr">
                <a:lnSpc>
                  <a:spcPts val="2879"/>
                </a:lnSpc>
              </a:pPr>
              <a:endParaRPr/>
            </a:p>
          </p:txBody>
        </p:sp>
      </p:grpSp>
      <p:grpSp>
        <p:nvGrpSpPr>
          <p:cNvPr id="15" name="Group 15"/>
          <p:cNvGrpSpPr/>
          <p:nvPr/>
        </p:nvGrpSpPr>
        <p:grpSpPr>
          <a:xfrm>
            <a:off x="10357037" y="1949331"/>
            <a:ext cx="6557247" cy="6386175"/>
            <a:chOff x="0" y="0"/>
            <a:chExt cx="8742997" cy="8514899"/>
          </a:xfrm>
        </p:grpSpPr>
        <p:grpSp>
          <p:nvGrpSpPr>
            <p:cNvPr id="16" name="Group 16"/>
            <p:cNvGrpSpPr/>
            <p:nvPr/>
          </p:nvGrpSpPr>
          <p:grpSpPr>
            <a:xfrm>
              <a:off x="692698" y="711556"/>
              <a:ext cx="7357601" cy="7094671"/>
              <a:chOff x="0" y="0"/>
              <a:chExt cx="1453353" cy="1401417"/>
            </a:xfrm>
          </p:grpSpPr>
          <p:sp>
            <p:nvSpPr>
              <p:cNvPr id="17" name="Freeform 17"/>
              <p:cNvSpPr/>
              <p:nvPr/>
            </p:nvSpPr>
            <p:spPr>
              <a:xfrm>
                <a:off x="0" y="0"/>
                <a:ext cx="1453353" cy="1401416"/>
              </a:xfrm>
              <a:custGeom>
                <a:avLst/>
                <a:gdLst/>
                <a:ahLst/>
                <a:cxnLst/>
                <a:rect l="l" t="t" r="r" b="b"/>
                <a:pathLst>
                  <a:path w="1453353" h="1401416">
                    <a:moveTo>
                      <a:pt x="71552" y="0"/>
                    </a:moveTo>
                    <a:lnTo>
                      <a:pt x="1381801" y="0"/>
                    </a:lnTo>
                    <a:cubicBezTo>
                      <a:pt x="1421318" y="0"/>
                      <a:pt x="1453353" y="32035"/>
                      <a:pt x="1453353" y="71552"/>
                    </a:cubicBezTo>
                    <a:lnTo>
                      <a:pt x="1453353" y="1329865"/>
                    </a:lnTo>
                    <a:cubicBezTo>
                      <a:pt x="1453353" y="1369382"/>
                      <a:pt x="1421318" y="1401416"/>
                      <a:pt x="1381801" y="1401416"/>
                    </a:cubicBezTo>
                    <a:lnTo>
                      <a:pt x="71552" y="1401416"/>
                    </a:lnTo>
                    <a:cubicBezTo>
                      <a:pt x="32035" y="1401416"/>
                      <a:pt x="0" y="1369382"/>
                      <a:pt x="0" y="1329865"/>
                    </a:cubicBezTo>
                    <a:lnTo>
                      <a:pt x="0" y="71552"/>
                    </a:lnTo>
                    <a:cubicBezTo>
                      <a:pt x="0" y="32035"/>
                      <a:pt x="32035" y="0"/>
                      <a:pt x="71552" y="0"/>
                    </a:cubicBezTo>
                    <a:close/>
                  </a:path>
                </a:pathLst>
              </a:custGeom>
              <a:solidFill>
                <a:srgbClr val="1E2E4A"/>
              </a:solidFill>
            </p:spPr>
            <p:txBody>
              <a:bodyPr/>
              <a:lstStyle/>
              <a:p>
                <a:endParaRPr lang="pt-BR"/>
              </a:p>
            </p:txBody>
          </p:sp>
          <p:sp>
            <p:nvSpPr>
              <p:cNvPr id="18" name="TextBox 18"/>
              <p:cNvSpPr txBox="1"/>
              <p:nvPr/>
            </p:nvSpPr>
            <p:spPr>
              <a:xfrm>
                <a:off x="0" y="9525"/>
                <a:ext cx="1453353" cy="1391892"/>
              </a:xfrm>
              <a:prstGeom prst="rect">
                <a:avLst/>
              </a:prstGeom>
            </p:spPr>
            <p:txBody>
              <a:bodyPr lIns="50800" tIns="50800" rIns="50800" bIns="50800" rtlCol="0" anchor="ctr"/>
              <a:lstStyle/>
              <a:p>
                <a:pPr algn="ctr">
                  <a:lnSpc>
                    <a:spcPts val="2879"/>
                  </a:lnSpc>
                </a:pPr>
                <a:endParaRPr/>
              </a:p>
            </p:txBody>
          </p:sp>
        </p:grpSp>
        <p:sp>
          <p:nvSpPr>
            <p:cNvPr id="19" name="Freeform 19"/>
            <p:cNvSpPr/>
            <p:nvPr/>
          </p:nvSpPr>
          <p:spPr>
            <a:xfrm>
              <a:off x="1589569" y="1130482"/>
              <a:ext cx="5563858" cy="6256820"/>
            </a:xfrm>
            <a:custGeom>
              <a:avLst/>
              <a:gdLst/>
              <a:ahLst/>
              <a:cxnLst/>
              <a:rect l="l" t="t" r="r" b="b"/>
              <a:pathLst>
                <a:path w="5563858" h="6256820">
                  <a:moveTo>
                    <a:pt x="0" y="0"/>
                  </a:moveTo>
                  <a:lnTo>
                    <a:pt x="5563858" y="0"/>
                  </a:lnTo>
                  <a:lnTo>
                    <a:pt x="5563858" y="6256820"/>
                  </a:lnTo>
                  <a:lnTo>
                    <a:pt x="0" y="6256820"/>
                  </a:lnTo>
                  <a:lnTo>
                    <a:pt x="0" y="0"/>
                  </a:lnTo>
                  <a:close/>
                </a:path>
              </a:pathLst>
            </a:custGeom>
            <a:blipFill>
              <a:blip r:embed="rId3"/>
              <a:stretch>
                <a:fillRect l="-67199" t="-14977" r="-67976" b="-15728"/>
              </a:stretch>
            </a:blipFill>
          </p:spPr>
          <p:txBody>
            <a:bodyPr/>
            <a:lstStyle/>
            <a:p>
              <a:endParaRPr lang="pt-BR"/>
            </a:p>
          </p:txBody>
        </p:sp>
        <p:sp>
          <p:nvSpPr>
            <p:cNvPr id="20" name="Freeform 20"/>
            <p:cNvSpPr/>
            <p:nvPr/>
          </p:nvSpPr>
          <p:spPr>
            <a:xfrm>
              <a:off x="922708" y="7793528"/>
              <a:ext cx="6897580" cy="721372"/>
            </a:xfrm>
            <a:custGeom>
              <a:avLst/>
              <a:gdLst/>
              <a:ahLst/>
              <a:cxnLst/>
              <a:rect l="l" t="t" r="r" b="b"/>
              <a:pathLst>
                <a:path w="6897580" h="721372">
                  <a:moveTo>
                    <a:pt x="0" y="0"/>
                  </a:moveTo>
                  <a:lnTo>
                    <a:pt x="6897581" y="0"/>
                  </a:lnTo>
                  <a:lnTo>
                    <a:pt x="6897581" y="721371"/>
                  </a:lnTo>
                  <a:lnTo>
                    <a:pt x="0" y="721371"/>
                  </a:lnTo>
                  <a:lnTo>
                    <a:pt x="0" y="0"/>
                  </a:lnTo>
                  <a:close/>
                </a:path>
              </a:pathLst>
            </a:custGeom>
            <a:blipFill>
              <a:blip r:embed="rId4"/>
              <a:stretch>
                <a:fillRect/>
              </a:stretch>
            </a:blipFill>
          </p:spPr>
          <p:txBody>
            <a:bodyPr/>
            <a:lstStyle/>
            <a:p>
              <a:endParaRPr lang="pt-BR"/>
            </a:p>
          </p:txBody>
        </p:sp>
        <p:sp>
          <p:nvSpPr>
            <p:cNvPr id="21" name="Freeform 21"/>
            <p:cNvSpPr/>
            <p:nvPr/>
          </p:nvSpPr>
          <p:spPr>
            <a:xfrm rot="-10800000">
              <a:off x="922708" y="0"/>
              <a:ext cx="6897580" cy="721372"/>
            </a:xfrm>
            <a:custGeom>
              <a:avLst/>
              <a:gdLst/>
              <a:ahLst/>
              <a:cxnLst/>
              <a:rect l="l" t="t" r="r" b="b"/>
              <a:pathLst>
                <a:path w="6897580" h="721372">
                  <a:moveTo>
                    <a:pt x="0" y="0"/>
                  </a:moveTo>
                  <a:lnTo>
                    <a:pt x="6897581" y="0"/>
                  </a:lnTo>
                  <a:lnTo>
                    <a:pt x="6897581" y="721372"/>
                  </a:lnTo>
                  <a:lnTo>
                    <a:pt x="0" y="721372"/>
                  </a:lnTo>
                  <a:lnTo>
                    <a:pt x="0" y="0"/>
                  </a:lnTo>
                  <a:close/>
                </a:path>
              </a:pathLst>
            </a:custGeom>
            <a:blipFill>
              <a:blip r:embed="rId4"/>
              <a:stretch>
                <a:fillRect/>
              </a:stretch>
            </a:blipFill>
          </p:spPr>
          <p:txBody>
            <a:bodyPr/>
            <a:lstStyle/>
            <a:p>
              <a:endParaRPr lang="pt-BR"/>
            </a:p>
          </p:txBody>
        </p:sp>
        <p:sp>
          <p:nvSpPr>
            <p:cNvPr id="22" name="Freeform 22"/>
            <p:cNvSpPr/>
            <p:nvPr/>
          </p:nvSpPr>
          <p:spPr>
            <a:xfrm rot="5400000">
              <a:off x="-3019721" y="3906193"/>
              <a:ext cx="6744840" cy="705398"/>
            </a:xfrm>
            <a:custGeom>
              <a:avLst/>
              <a:gdLst/>
              <a:ahLst/>
              <a:cxnLst/>
              <a:rect l="l" t="t" r="r" b="b"/>
              <a:pathLst>
                <a:path w="6744840" h="705398">
                  <a:moveTo>
                    <a:pt x="0" y="0"/>
                  </a:moveTo>
                  <a:lnTo>
                    <a:pt x="6744840" y="0"/>
                  </a:lnTo>
                  <a:lnTo>
                    <a:pt x="6744840" y="705398"/>
                  </a:lnTo>
                  <a:lnTo>
                    <a:pt x="0" y="705398"/>
                  </a:lnTo>
                  <a:lnTo>
                    <a:pt x="0" y="0"/>
                  </a:lnTo>
                  <a:close/>
                </a:path>
              </a:pathLst>
            </a:custGeom>
            <a:blipFill>
              <a:blip r:embed="rId4"/>
              <a:stretch>
                <a:fillRect/>
              </a:stretch>
            </a:blipFill>
          </p:spPr>
          <p:txBody>
            <a:bodyPr/>
            <a:lstStyle/>
            <a:p>
              <a:endParaRPr lang="pt-BR"/>
            </a:p>
          </p:txBody>
        </p:sp>
        <p:sp>
          <p:nvSpPr>
            <p:cNvPr id="23" name="Freeform 23"/>
            <p:cNvSpPr/>
            <p:nvPr/>
          </p:nvSpPr>
          <p:spPr>
            <a:xfrm rot="5400000" flipH="1" flipV="1">
              <a:off x="5017878" y="3906193"/>
              <a:ext cx="6744840" cy="705398"/>
            </a:xfrm>
            <a:custGeom>
              <a:avLst/>
              <a:gdLst/>
              <a:ahLst/>
              <a:cxnLst/>
              <a:rect l="l" t="t" r="r" b="b"/>
              <a:pathLst>
                <a:path w="6744840" h="705398">
                  <a:moveTo>
                    <a:pt x="6744840" y="705398"/>
                  </a:moveTo>
                  <a:lnTo>
                    <a:pt x="0" y="705398"/>
                  </a:lnTo>
                  <a:lnTo>
                    <a:pt x="0" y="0"/>
                  </a:lnTo>
                  <a:lnTo>
                    <a:pt x="6744840" y="0"/>
                  </a:lnTo>
                  <a:lnTo>
                    <a:pt x="6744840" y="705398"/>
                  </a:lnTo>
                  <a:close/>
                </a:path>
              </a:pathLst>
            </a:custGeom>
            <a:blipFill>
              <a:blip r:embed="rId4"/>
              <a:stretch>
                <a:fillRect/>
              </a:stretch>
            </a:blipFill>
          </p:spPr>
          <p:txBody>
            <a:bodyPr/>
            <a:lstStyle/>
            <a:p>
              <a:endParaRPr lang="pt-BR"/>
            </a:p>
          </p:txBody>
        </p:sp>
      </p:grpSp>
      <p:sp>
        <p:nvSpPr>
          <p:cNvPr id="24" name="TextBox 24"/>
          <p:cNvSpPr txBox="1"/>
          <p:nvPr/>
        </p:nvSpPr>
        <p:spPr>
          <a:xfrm>
            <a:off x="225468" y="1137233"/>
            <a:ext cx="6940772" cy="596900"/>
          </a:xfrm>
          <a:prstGeom prst="rect">
            <a:avLst/>
          </a:prstGeom>
        </p:spPr>
        <p:txBody>
          <a:bodyPr lIns="0" tIns="0" rIns="0" bIns="0" rtlCol="0" anchor="t">
            <a:spAutoFit/>
          </a:bodyPr>
          <a:lstStyle/>
          <a:p>
            <a:pPr algn="r">
              <a:lnSpc>
                <a:spcPts val="4900"/>
              </a:lnSpc>
            </a:pPr>
            <a:r>
              <a:rPr lang="en-US" sz="3500" b="1">
                <a:solidFill>
                  <a:srgbClr val="EE8454"/>
                </a:solidFill>
                <a:latin typeface="League Spartan"/>
                <a:ea typeface="League Spartan"/>
                <a:cs typeface="League Spartan"/>
                <a:sym typeface="League Spartan"/>
              </a:rPr>
              <a:t>KEY CONSIDERATIONS</a:t>
            </a:r>
          </a:p>
        </p:txBody>
      </p:sp>
      <p:sp>
        <p:nvSpPr>
          <p:cNvPr id="25" name="TextBox 25"/>
          <p:cNvSpPr txBox="1"/>
          <p:nvPr/>
        </p:nvSpPr>
        <p:spPr>
          <a:xfrm>
            <a:off x="1548843" y="3919089"/>
            <a:ext cx="6966227" cy="838200"/>
          </a:xfrm>
          <a:prstGeom prst="rect">
            <a:avLst/>
          </a:prstGeom>
        </p:spPr>
        <p:txBody>
          <a:bodyPr lIns="0" tIns="0" rIns="0" bIns="0" rtlCol="0" anchor="t">
            <a:spAutoFit/>
          </a:bodyPr>
          <a:lstStyle/>
          <a:p>
            <a:pPr algn="just">
              <a:lnSpc>
                <a:spcPts val="3359"/>
              </a:lnSpc>
              <a:spcBef>
                <a:spcPct val="0"/>
              </a:spcBef>
            </a:pPr>
            <a:r>
              <a:rPr lang="en-US" sz="2799" b="1">
                <a:solidFill>
                  <a:srgbClr val="426AA0"/>
                </a:solidFill>
                <a:latin typeface="Verdana Pro Bold"/>
                <a:ea typeface="Verdana Pro Bold"/>
                <a:cs typeface="Verdana Pro Bold"/>
                <a:sym typeface="Verdana Pro Bold"/>
              </a:rPr>
              <a:t>Truck drives are the backone of logistics</a:t>
            </a:r>
          </a:p>
        </p:txBody>
      </p:sp>
      <p:sp>
        <p:nvSpPr>
          <p:cNvPr id="26" name="TextBox 26"/>
          <p:cNvSpPr txBox="1"/>
          <p:nvPr/>
        </p:nvSpPr>
        <p:spPr>
          <a:xfrm>
            <a:off x="1548843" y="5441088"/>
            <a:ext cx="6966227" cy="1104900"/>
          </a:xfrm>
          <a:prstGeom prst="rect">
            <a:avLst/>
          </a:prstGeom>
        </p:spPr>
        <p:txBody>
          <a:bodyPr lIns="0" tIns="0" rIns="0" bIns="0" rtlCol="0" anchor="t">
            <a:spAutoFit/>
          </a:bodyPr>
          <a:lstStyle/>
          <a:p>
            <a:pPr algn="just">
              <a:lnSpc>
                <a:spcPts val="2999"/>
              </a:lnSpc>
              <a:spcBef>
                <a:spcPct val="0"/>
              </a:spcBef>
            </a:pPr>
            <a:r>
              <a:rPr lang="en-US" sz="2499">
                <a:solidFill>
                  <a:srgbClr val="000000"/>
                </a:solidFill>
                <a:latin typeface="Verdana Pro"/>
                <a:ea typeface="Verdana Pro"/>
                <a:cs typeface="Verdana Pro"/>
                <a:sym typeface="Verdana Pro"/>
              </a:rPr>
              <a:t>SafeView was created to support the drivers and offering a solution that meets their real needs.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7414310" y="169101"/>
            <a:ext cx="648222" cy="304468"/>
            <a:chOff x="0" y="0"/>
            <a:chExt cx="864296" cy="405958"/>
          </a:xfrm>
        </p:grpSpPr>
        <p:sp>
          <p:nvSpPr>
            <p:cNvPr id="3" name="Freeform 3"/>
            <p:cNvSpPr/>
            <p:nvPr/>
          </p:nvSpPr>
          <p:spPr>
            <a:xfrm>
              <a:off x="0" y="0"/>
              <a:ext cx="864235" cy="406019"/>
            </a:xfrm>
            <a:custGeom>
              <a:avLst/>
              <a:gdLst/>
              <a:ahLst/>
              <a:cxnLst/>
              <a:rect l="l" t="t" r="r" b="b"/>
              <a:pathLst>
                <a:path w="864235" h="406019">
                  <a:moveTo>
                    <a:pt x="0" y="0"/>
                  </a:moveTo>
                  <a:lnTo>
                    <a:pt x="864235" y="0"/>
                  </a:lnTo>
                  <a:lnTo>
                    <a:pt x="864235" y="406019"/>
                  </a:lnTo>
                  <a:lnTo>
                    <a:pt x="0" y="406019"/>
                  </a:lnTo>
                  <a:lnTo>
                    <a:pt x="0" y="0"/>
                  </a:lnTo>
                  <a:close/>
                </a:path>
              </a:pathLst>
            </a:custGeom>
            <a:solidFill>
              <a:srgbClr val="000000">
                <a:alpha val="0"/>
              </a:srgbClr>
            </a:solidFill>
          </p:spPr>
          <p:txBody>
            <a:bodyPr/>
            <a:lstStyle/>
            <a:p>
              <a:endParaRPr lang="pt-BR"/>
            </a:p>
          </p:txBody>
        </p:sp>
      </p:grpSp>
      <p:grpSp>
        <p:nvGrpSpPr>
          <p:cNvPr id="4" name="Group 4"/>
          <p:cNvGrpSpPr>
            <a:grpSpLocks noChangeAspect="1"/>
          </p:cNvGrpSpPr>
          <p:nvPr/>
        </p:nvGrpSpPr>
        <p:grpSpPr>
          <a:xfrm>
            <a:off x="225468" y="169101"/>
            <a:ext cx="2815225" cy="133004"/>
            <a:chOff x="0" y="0"/>
            <a:chExt cx="3753634" cy="177338"/>
          </a:xfrm>
        </p:grpSpPr>
        <p:sp>
          <p:nvSpPr>
            <p:cNvPr id="5" name="Freeform 5"/>
            <p:cNvSpPr/>
            <p:nvPr/>
          </p:nvSpPr>
          <p:spPr>
            <a:xfrm>
              <a:off x="0" y="0"/>
              <a:ext cx="3753612" cy="177292"/>
            </a:xfrm>
            <a:custGeom>
              <a:avLst/>
              <a:gdLst/>
              <a:ahLst/>
              <a:cxnLst/>
              <a:rect l="l" t="t" r="r" b="b"/>
              <a:pathLst>
                <a:path w="3753612" h="177292">
                  <a:moveTo>
                    <a:pt x="0" y="0"/>
                  </a:moveTo>
                  <a:lnTo>
                    <a:pt x="3753612" y="0"/>
                  </a:lnTo>
                  <a:lnTo>
                    <a:pt x="3753612" y="177292"/>
                  </a:lnTo>
                  <a:lnTo>
                    <a:pt x="0" y="177292"/>
                  </a:lnTo>
                  <a:lnTo>
                    <a:pt x="0" y="0"/>
                  </a:lnTo>
                  <a:close/>
                </a:path>
              </a:pathLst>
            </a:custGeom>
            <a:solidFill>
              <a:srgbClr val="000000">
                <a:alpha val="0"/>
              </a:srgbClr>
            </a:solidFill>
          </p:spPr>
          <p:txBody>
            <a:bodyPr/>
            <a:lstStyle/>
            <a:p>
              <a:endParaRPr lang="pt-BR"/>
            </a:p>
          </p:txBody>
        </p:sp>
      </p:grpSp>
      <p:grpSp>
        <p:nvGrpSpPr>
          <p:cNvPr id="6" name="Group 6"/>
          <p:cNvGrpSpPr/>
          <p:nvPr/>
        </p:nvGrpSpPr>
        <p:grpSpPr>
          <a:xfrm>
            <a:off x="-1789065" y="473569"/>
            <a:ext cx="9781808" cy="1838501"/>
            <a:chOff x="0" y="0"/>
            <a:chExt cx="2879609" cy="541203"/>
          </a:xfrm>
        </p:grpSpPr>
        <p:sp>
          <p:nvSpPr>
            <p:cNvPr id="7" name="Freeform 7"/>
            <p:cNvSpPr/>
            <p:nvPr/>
          </p:nvSpPr>
          <p:spPr>
            <a:xfrm>
              <a:off x="0" y="0"/>
              <a:ext cx="2879609" cy="541203"/>
            </a:xfrm>
            <a:custGeom>
              <a:avLst/>
              <a:gdLst/>
              <a:ahLst/>
              <a:cxnLst/>
              <a:rect l="l" t="t" r="r" b="b"/>
              <a:pathLst>
                <a:path w="2879609" h="541203">
                  <a:moveTo>
                    <a:pt x="2879609" y="79146"/>
                  </a:moveTo>
                  <a:lnTo>
                    <a:pt x="2879609" y="462057"/>
                  </a:lnTo>
                  <a:cubicBezTo>
                    <a:pt x="2879609" y="483048"/>
                    <a:pt x="2871270" y="503179"/>
                    <a:pt x="2856428" y="518022"/>
                  </a:cubicBezTo>
                  <a:cubicBezTo>
                    <a:pt x="2841585" y="532865"/>
                    <a:pt x="2821454" y="541203"/>
                    <a:pt x="2800463" y="541203"/>
                  </a:cubicBezTo>
                  <a:lnTo>
                    <a:pt x="79146" y="541203"/>
                  </a:lnTo>
                  <a:cubicBezTo>
                    <a:pt x="58155" y="541203"/>
                    <a:pt x="38024" y="532865"/>
                    <a:pt x="23181" y="518022"/>
                  </a:cubicBezTo>
                  <a:cubicBezTo>
                    <a:pt x="8339" y="503179"/>
                    <a:pt x="0" y="483048"/>
                    <a:pt x="0" y="462057"/>
                  </a:cubicBezTo>
                  <a:lnTo>
                    <a:pt x="0" y="79146"/>
                  </a:lnTo>
                  <a:cubicBezTo>
                    <a:pt x="0" y="58155"/>
                    <a:pt x="8339" y="38024"/>
                    <a:pt x="23181" y="23181"/>
                  </a:cubicBezTo>
                  <a:cubicBezTo>
                    <a:pt x="38024" y="8339"/>
                    <a:pt x="58155" y="0"/>
                    <a:pt x="79146" y="0"/>
                  </a:cubicBezTo>
                  <a:lnTo>
                    <a:pt x="2800463" y="0"/>
                  </a:lnTo>
                  <a:cubicBezTo>
                    <a:pt x="2844174" y="0"/>
                    <a:pt x="2879609" y="35435"/>
                    <a:pt x="2879609" y="79146"/>
                  </a:cubicBezTo>
                  <a:close/>
                </a:path>
              </a:pathLst>
            </a:custGeom>
            <a:solidFill>
              <a:srgbClr val="1E2E4A"/>
            </a:solidFill>
            <a:ln cap="rnd">
              <a:noFill/>
              <a:prstDash val="solid"/>
              <a:round/>
            </a:ln>
          </p:spPr>
          <p:txBody>
            <a:bodyPr/>
            <a:lstStyle/>
            <a:p>
              <a:endParaRPr lang="pt-BR"/>
            </a:p>
          </p:txBody>
        </p:sp>
        <p:sp>
          <p:nvSpPr>
            <p:cNvPr id="8" name="TextBox 8"/>
            <p:cNvSpPr txBox="1"/>
            <p:nvPr/>
          </p:nvSpPr>
          <p:spPr>
            <a:xfrm>
              <a:off x="0" y="9525"/>
              <a:ext cx="2879609" cy="531678"/>
            </a:xfrm>
            <a:prstGeom prst="rect">
              <a:avLst/>
            </a:prstGeom>
          </p:spPr>
          <p:txBody>
            <a:bodyPr lIns="50800" tIns="50800" rIns="50800" bIns="50800" rtlCol="0" anchor="ctr"/>
            <a:lstStyle/>
            <a:p>
              <a:pPr algn="ctr">
                <a:lnSpc>
                  <a:spcPts val="2879"/>
                </a:lnSpc>
              </a:pPr>
              <a:endParaRPr/>
            </a:p>
          </p:txBody>
        </p:sp>
      </p:grpSp>
      <p:grpSp>
        <p:nvGrpSpPr>
          <p:cNvPr id="9" name="Group 9"/>
          <p:cNvGrpSpPr/>
          <p:nvPr/>
        </p:nvGrpSpPr>
        <p:grpSpPr>
          <a:xfrm>
            <a:off x="16209117" y="8554860"/>
            <a:ext cx="690031" cy="2399227"/>
            <a:chOff x="0" y="0"/>
            <a:chExt cx="181744" cy="631895"/>
          </a:xfrm>
        </p:grpSpPr>
        <p:sp>
          <p:nvSpPr>
            <p:cNvPr id="10" name="Freeform 10"/>
            <p:cNvSpPr/>
            <p:nvPr/>
          </p:nvSpPr>
          <p:spPr>
            <a:xfrm>
              <a:off x="0" y="0"/>
              <a:ext cx="181744" cy="631895"/>
            </a:xfrm>
            <a:custGeom>
              <a:avLst/>
              <a:gdLst/>
              <a:ahLst/>
              <a:cxnLst/>
              <a:rect l="l" t="t" r="r" b="b"/>
              <a:pathLst>
                <a:path w="181744" h="631895">
                  <a:moveTo>
                    <a:pt x="181744" y="90872"/>
                  </a:moveTo>
                  <a:lnTo>
                    <a:pt x="181744" y="541023"/>
                  </a:lnTo>
                  <a:cubicBezTo>
                    <a:pt x="181744" y="565124"/>
                    <a:pt x="172170" y="588238"/>
                    <a:pt x="155128" y="605279"/>
                  </a:cubicBezTo>
                  <a:cubicBezTo>
                    <a:pt x="138086" y="622321"/>
                    <a:pt x="114973" y="631895"/>
                    <a:pt x="90872" y="631895"/>
                  </a:cubicBezTo>
                  <a:lnTo>
                    <a:pt x="90872" y="631895"/>
                  </a:lnTo>
                  <a:cubicBezTo>
                    <a:pt x="40685" y="631895"/>
                    <a:pt x="0" y="591210"/>
                    <a:pt x="0" y="541023"/>
                  </a:cubicBezTo>
                  <a:lnTo>
                    <a:pt x="0" y="90872"/>
                  </a:lnTo>
                  <a:cubicBezTo>
                    <a:pt x="0" y="66771"/>
                    <a:pt x="9574" y="43658"/>
                    <a:pt x="26616" y="26616"/>
                  </a:cubicBezTo>
                  <a:cubicBezTo>
                    <a:pt x="43658" y="9574"/>
                    <a:pt x="66771" y="0"/>
                    <a:pt x="90872" y="0"/>
                  </a:cubicBezTo>
                  <a:lnTo>
                    <a:pt x="90872" y="0"/>
                  </a:lnTo>
                  <a:cubicBezTo>
                    <a:pt x="141059" y="0"/>
                    <a:pt x="181744" y="40685"/>
                    <a:pt x="181744" y="90872"/>
                  </a:cubicBezTo>
                  <a:close/>
                </a:path>
              </a:pathLst>
            </a:custGeom>
            <a:solidFill>
              <a:srgbClr val="1E2E4A"/>
            </a:solidFill>
            <a:ln cap="rnd">
              <a:noFill/>
              <a:prstDash val="solid"/>
              <a:round/>
            </a:ln>
          </p:spPr>
          <p:txBody>
            <a:bodyPr/>
            <a:lstStyle/>
            <a:p>
              <a:endParaRPr lang="pt-BR"/>
            </a:p>
          </p:txBody>
        </p:sp>
        <p:sp>
          <p:nvSpPr>
            <p:cNvPr id="11" name="TextBox 11"/>
            <p:cNvSpPr txBox="1"/>
            <p:nvPr/>
          </p:nvSpPr>
          <p:spPr>
            <a:xfrm>
              <a:off x="0" y="9525"/>
              <a:ext cx="181744" cy="622370"/>
            </a:xfrm>
            <a:prstGeom prst="rect">
              <a:avLst/>
            </a:prstGeom>
          </p:spPr>
          <p:txBody>
            <a:bodyPr lIns="50800" tIns="50800" rIns="50800" bIns="50800" rtlCol="0" anchor="ctr"/>
            <a:lstStyle/>
            <a:p>
              <a:pPr algn="ctr">
                <a:lnSpc>
                  <a:spcPts val="2879"/>
                </a:lnSpc>
              </a:pPr>
              <a:endParaRPr/>
            </a:p>
          </p:txBody>
        </p:sp>
      </p:grpSp>
      <p:grpSp>
        <p:nvGrpSpPr>
          <p:cNvPr id="12" name="Group 12"/>
          <p:cNvGrpSpPr/>
          <p:nvPr/>
        </p:nvGrpSpPr>
        <p:grpSpPr>
          <a:xfrm>
            <a:off x="17048390" y="8970179"/>
            <a:ext cx="690031" cy="2399227"/>
            <a:chOff x="0" y="0"/>
            <a:chExt cx="181744" cy="631895"/>
          </a:xfrm>
        </p:grpSpPr>
        <p:sp>
          <p:nvSpPr>
            <p:cNvPr id="13" name="Freeform 13"/>
            <p:cNvSpPr/>
            <p:nvPr/>
          </p:nvSpPr>
          <p:spPr>
            <a:xfrm>
              <a:off x="0" y="0"/>
              <a:ext cx="181744" cy="631895"/>
            </a:xfrm>
            <a:custGeom>
              <a:avLst/>
              <a:gdLst/>
              <a:ahLst/>
              <a:cxnLst/>
              <a:rect l="l" t="t" r="r" b="b"/>
              <a:pathLst>
                <a:path w="181744" h="631895">
                  <a:moveTo>
                    <a:pt x="181744" y="90872"/>
                  </a:moveTo>
                  <a:lnTo>
                    <a:pt x="181744" y="541023"/>
                  </a:lnTo>
                  <a:cubicBezTo>
                    <a:pt x="181744" y="565124"/>
                    <a:pt x="172170" y="588238"/>
                    <a:pt x="155128" y="605279"/>
                  </a:cubicBezTo>
                  <a:cubicBezTo>
                    <a:pt x="138086" y="622321"/>
                    <a:pt x="114973" y="631895"/>
                    <a:pt x="90872" y="631895"/>
                  </a:cubicBezTo>
                  <a:lnTo>
                    <a:pt x="90872" y="631895"/>
                  </a:lnTo>
                  <a:cubicBezTo>
                    <a:pt x="40685" y="631895"/>
                    <a:pt x="0" y="591210"/>
                    <a:pt x="0" y="541023"/>
                  </a:cubicBezTo>
                  <a:lnTo>
                    <a:pt x="0" y="90872"/>
                  </a:lnTo>
                  <a:cubicBezTo>
                    <a:pt x="0" y="66771"/>
                    <a:pt x="9574" y="43658"/>
                    <a:pt x="26616" y="26616"/>
                  </a:cubicBezTo>
                  <a:cubicBezTo>
                    <a:pt x="43658" y="9574"/>
                    <a:pt x="66771" y="0"/>
                    <a:pt x="90872" y="0"/>
                  </a:cubicBezTo>
                  <a:lnTo>
                    <a:pt x="90872" y="0"/>
                  </a:lnTo>
                  <a:cubicBezTo>
                    <a:pt x="141059" y="0"/>
                    <a:pt x="181744" y="40685"/>
                    <a:pt x="181744" y="90872"/>
                  </a:cubicBezTo>
                  <a:close/>
                </a:path>
              </a:pathLst>
            </a:custGeom>
            <a:solidFill>
              <a:srgbClr val="2F5F98"/>
            </a:solidFill>
            <a:ln cap="rnd">
              <a:noFill/>
              <a:prstDash val="solid"/>
              <a:round/>
            </a:ln>
          </p:spPr>
          <p:txBody>
            <a:bodyPr/>
            <a:lstStyle/>
            <a:p>
              <a:endParaRPr lang="pt-BR"/>
            </a:p>
          </p:txBody>
        </p:sp>
        <p:sp>
          <p:nvSpPr>
            <p:cNvPr id="14" name="TextBox 14"/>
            <p:cNvSpPr txBox="1"/>
            <p:nvPr/>
          </p:nvSpPr>
          <p:spPr>
            <a:xfrm>
              <a:off x="0" y="9525"/>
              <a:ext cx="181744" cy="622370"/>
            </a:xfrm>
            <a:prstGeom prst="rect">
              <a:avLst/>
            </a:prstGeom>
          </p:spPr>
          <p:txBody>
            <a:bodyPr lIns="50800" tIns="50800" rIns="50800" bIns="50800" rtlCol="0" anchor="ctr"/>
            <a:lstStyle/>
            <a:p>
              <a:pPr algn="ctr">
                <a:lnSpc>
                  <a:spcPts val="2879"/>
                </a:lnSpc>
              </a:pPr>
              <a:endParaRPr/>
            </a:p>
          </p:txBody>
        </p:sp>
      </p:grpSp>
      <p:sp>
        <p:nvSpPr>
          <p:cNvPr id="15" name="TextBox 15"/>
          <p:cNvSpPr txBox="1"/>
          <p:nvPr/>
        </p:nvSpPr>
        <p:spPr>
          <a:xfrm>
            <a:off x="984392" y="2782174"/>
            <a:ext cx="15569740" cy="7362849"/>
          </a:xfrm>
          <a:prstGeom prst="rect">
            <a:avLst/>
          </a:prstGeom>
        </p:spPr>
        <p:txBody>
          <a:bodyPr lIns="0" tIns="0" rIns="0" bIns="0" rtlCol="0" anchor="t">
            <a:spAutoFit/>
          </a:bodyPr>
          <a:lstStyle/>
          <a:p>
            <a:pPr marL="431799" lvl="1" indent="-215899" algn="l">
              <a:lnSpc>
                <a:spcPts val="2399"/>
              </a:lnSpc>
              <a:buFont typeface="Arial"/>
              <a:buChar char="•"/>
            </a:pPr>
            <a:r>
              <a:rPr lang="en-US" sz="1999" b="1" dirty="0" err="1">
                <a:solidFill>
                  <a:srgbClr val="000000"/>
                </a:solidFill>
                <a:latin typeface="Verdana Pro Bold"/>
                <a:ea typeface="Verdana Pro Bold"/>
                <a:cs typeface="Verdana Pro Bold"/>
                <a:sym typeface="Verdana Pro Bold"/>
              </a:rPr>
              <a:t>Relatório</a:t>
            </a:r>
            <a:r>
              <a:rPr lang="en-US" sz="1999" b="1" dirty="0">
                <a:solidFill>
                  <a:srgbClr val="000000"/>
                </a:solidFill>
                <a:latin typeface="Verdana Pro Bold"/>
                <a:ea typeface="Verdana Pro Bold"/>
                <a:cs typeface="Verdana Pro Bold"/>
                <a:sym typeface="Verdana Pro Bold"/>
              </a:rPr>
              <a:t> </a:t>
            </a:r>
            <a:r>
              <a:rPr lang="en-US" sz="1999" b="1" dirty="0" err="1">
                <a:solidFill>
                  <a:srgbClr val="000000"/>
                </a:solidFill>
                <a:latin typeface="Verdana Pro Bold"/>
                <a:ea typeface="Verdana Pro Bold"/>
                <a:cs typeface="Verdana Pro Bold"/>
                <a:sym typeface="Verdana Pro Bold"/>
              </a:rPr>
              <a:t>Anual</a:t>
            </a:r>
            <a:r>
              <a:rPr lang="en-US" sz="1999" b="1" dirty="0">
                <a:solidFill>
                  <a:srgbClr val="000000"/>
                </a:solidFill>
                <a:latin typeface="Verdana Pro Bold"/>
                <a:ea typeface="Verdana Pro Bold"/>
                <a:cs typeface="Verdana Pro Bold"/>
                <a:sym typeface="Verdana Pro Bold"/>
              </a:rPr>
              <a:t> de </a:t>
            </a:r>
            <a:r>
              <a:rPr lang="en-US" sz="1999" b="1" dirty="0" err="1">
                <a:solidFill>
                  <a:srgbClr val="000000"/>
                </a:solidFill>
                <a:latin typeface="Verdana Pro Bold"/>
                <a:ea typeface="Verdana Pro Bold"/>
                <a:cs typeface="Verdana Pro Bold"/>
                <a:sym typeface="Verdana Pro Bold"/>
              </a:rPr>
              <a:t>Acidentes</a:t>
            </a:r>
            <a:r>
              <a:rPr lang="en-US" sz="1999" dirty="0">
                <a:solidFill>
                  <a:srgbClr val="000000"/>
                </a:solidFill>
                <a:latin typeface="Verdana Pro"/>
                <a:ea typeface="Verdana Pro"/>
                <a:cs typeface="Verdana Pro"/>
                <a:sym typeface="Verdana Pro"/>
              </a:rPr>
              <a:t> (CET). Available at: &lt;https://www.cetsp.com.br/media/1058619/2019.pdf&gt;. Access in: 24 august, 2025.</a:t>
            </a:r>
          </a:p>
          <a:p>
            <a:pPr algn="l">
              <a:lnSpc>
                <a:spcPts val="2399"/>
              </a:lnSpc>
            </a:pPr>
            <a:endParaRPr lang="en-US" sz="1999" dirty="0">
              <a:solidFill>
                <a:srgbClr val="000000"/>
              </a:solidFill>
              <a:latin typeface="Verdana Pro"/>
              <a:ea typeface="Verdana Pro"/>
              <a:cs typeface="Verdana Pro"/>
              <a:sym typeface="Verdana Pro"/>
            </a:endParaRPr>
          </a:p>
          <a:p>
            <a:pPr marL="431799" lvl="1" indent="-215899" algn="l">
              <a:lnSpc>
                <a:spcPts val="2399"/>
              </a:lnSpc>
              <a:buFont typeface="Arial"/>
              <a:buChar char="•"/>
            </a:pPr>
            <a:r>
              <a:rPr lang="en-US" sz="1999" b="1" dirty="0" err="1">
                <a:solidFill>
                  <a:srgbClr val="000000"/>
                </a:solidFill>
                <a:latin typeface="Verdana Pro Bold"/>
                <a:ea typeface="Verdana Pro Bold"/>
                <a:cs typeface="Verdana Pro Bold"/>
                <a:sym typeface="Verdana Pro Bold"/>
              </a:rPr>
              <a:t>midiamax</a:t>
            </a:r>
            <a:r>
              <a:rPr lang="en-US" sz="1999" dirty="0">
                <a:solidFill>
                  <a:srgbClr val="000000"/>
                </a:solidFill>
                <a:latin typeface="Verdana Pro"/>
                <a:ea typeface="Verdana Pro"/>
                <a:cs typeface="Verdana Pro"/>
                <a:sym typeface="Verdana Pro"/>
              </a:rPr>
              <a:t>. </a:t>
            </a:r>
            <a:r>
              <a:rPr lang="en-US" sz="1999" dirty="0" err="1">
                <a:solidFill>
                  <a:srgbClr val="000000"/>
                </a:solidFill>
                <a:latin typeface="Verdana Pro"/>
                <a:ea typeface="Verdana Pro"/>
                <a:cs typeface="Verdana Pro"/>
                <a:sym typeface="Verdana Pro"/>
              </a:rPr>
              <a:t>Ciclista</a:t>
            </a:r>
            <a:r>
              <a:rPr lang="en-US" sz="1999" dirty="0">
                <a:solidFill>
                  <a:srgbClr val="000000"/>
                </a:solidFill>
                <a:latin typeface="Verdana Pro"/>
                <a:ea typeface="Verdana Pro"/>
                <a:cs typeface="Verdana Pro"/>
                <a:sym typeface="Verdana Pro"/>
              </a:rPr>
              <a:t> </a:t>
            </a:r>
            <a:r>
              <a:rPr lang="en-US" sz="1999" dirty="0" err="1">
                <a:solidFill>
                  <a:srgbClr val="000000"/>
                </a:solidFill>
                <a:latin typeface="Verdana Pro"/>
                <a:ea typeface="Verdana Pro"/>
                <a:cs typeface="Verdana Pro"/>
                <a:sym typeface="Verdana Pro"/>
              </a:rPr>
              <a:t>estaria</a:t>
            </a:r>
            <a:r>
              <a:rPr lang="en-US" sz="1999" dirty="0">
                <a:solidFill>
                  <a:srgbClr val="000000"/>
                </a:solidFill>
                <a:latin typeface="Verdana Pro"/>
                <a:ea typeface="Verdana Pro"/>
                <a:cs typeface="Verdana Pro"/>
                <a:sym typeface="Verdana Pro"/>
              </a:rPr>
              <a:t> no </a:t>
            </a:r>
            <a:r>
              <a:rPr lang="en-US" sz="1999" dirty="0" err="1">
                <a:solidFill>
                  <a:srgbClr val="000000"/>
                </a:solidFill>
                <a:latin typeface="Verdana Pro"/>
                <a:ea typeface="Verdana Pro"/>
                <a:cs typeface="Verdana Pro"/>
                <a:sym typeface="Verdana Pro"/>
              </a:rPr>
              <a:t>ponto</a:t>
            </a:r>
            <a:r>
              <a:rPr lang="en-US" sz="1999" dirty="0">
                <a:solidFill>
                  <a:srgbClr val="000000"/>
                </a:solidFill>
                <a:latin typeface="Verdana Pro"/>
                <a:ea typeface="Verdana Pro"/>
                <a:cs typeface="Verdana Pro"/>
                <a:sym typeface="Verdana Pro"/>
              </a:rPr>
              <a:t> </a:t>
            </a:r>
            <a:r>
              <a:rPr lang="en-US" sz="1999" dirty="0" err="1">
                <a:solidFill>
                  <a:srgbClr val="000000"/>
                </a:solidFill>
                <a:latin typeface="Verdana Pro"/>
                <a:ea typeface="Verdana Pro"/>
                <a:cs typeface="Verdana Pro"/>
                <a:sym typeface="Verdana Pro"/>
              </a:rPr>
              <a:t>cego</a:t>
            </a:r>
            <a:r>
              <a:rPr lang="en-US" sz="1999" dirty="0">
                <a:solidFill>
                  <a:srgbClr val="000000"/>
                </a:solidFill>
                <a:latin typeface="Verdana Pro"/>
                <a:ea typeface="Verdana Pro"/>
                <a:cs typeface="Verdana Pro"/>
                <a:sym typeface="Verdana Pro"/>
              </a:rPr>
              <a:t> de </a:t>
            </a:r>
            <a:r>
              <a:rPr lang="en-US" sz="1999" dirty="0" err="1">
                <a:solidFill>
                  <a:srgbClr val="000000"/>
                </a:solidFill>
                <a:latin typeface="Verdana Pro"/>
                <a:ea typeface="Verdana Pro"/>
                <a:cs typeface="Verdana Pro"/>
                <a:sym typeface="Verdana Pro"/>
              </a:rPr>
              <a:t>caminhoneiro</a:t>
            </a:r>
            <a:r>
              <a:rPr lang="en-US" sz="1999" dirty="0">
                <a:solidFill>
                  <a:srgbClr val="000000"/>
                </a:solidFill>
                <a:latin typeface="Verdana Pro"/>
                <a:ea typeface="Verdana Pro"/>
                <a:cs typeface="Verdana Pro"/>
                <a:sym typeface="Verdana Pro"/>
              </a:rPr>
              <a:t> </a:t>
            </a:r>
            <a:r>
              <a:rPr lang="en-US" sz="1999" dirty="0" err="1">
                <a:solidFill>
                  <a:srgbClr val="000000"/>
                </a:solidFill>
                <a:latin typeface="Verdana Pro"/>
                <a:ea typeface="Verdana Pro"/>
                <a:cs typeface="Verdana Pro"/>
                <a:sym typeface="Verdana Pro"/>
              </a:rPr>
              <a:t>quando</a:t>
            </a:r>
            <a:r>
              <a:rPr lang="en-US" sz="1999" dirty="0">
                <a:solidFill>
                  <a:srgbClr val="000000"/>
                </a:solidFill>
                <a:latin typeface="Verdana Pro"/>
                <a:ea typeface="Verdana Pro"/>
                <a:cs typeface="Verdana Pro"/>
                <a:sym typeface="Verdana Pro"/>
              </a:rPr>
              <a:t> </a:t>
            </a:r>
            <a:r>
              <a:rPr lang="en-US" sz="1999" dirty="0" err="1">
                <a:solidFill>
                  <a:srgbClr val="000000"/>
                </a:solidFill>
                <a:latin typeface="Verdana Pro"/>
                <a:ea typeface="Verdana Pro"/>
                <a:cs typeface="Verdana Pro"/>
                <a:sym typeface="Verdana Pro"/>
              </a:rPr>
              <a:t>acidente</a:t>
            </a:r>
            <a:r>
              <a:rPr lang="en-US" sz="1999" dirty="0">
                <a:solidFill>
                  <a:srgbClr val="000000"/>
                </a:solidFill>
                <a:latin typeface="Verdana Pro"/>
                <a:ea typeface="Verdana Pro"/>
                <a:cs typeface="Verdana Pro"/>
                <a:sym typeface="Verdana Pro"/>
              </a:rPr>
              <a:t> </a:t>
            </a:r>
            <a:r>
              <a:rPr lang="en-US" sz="1999" dirty="0" err="1">
                <a:solidFill>
                  <a:srgbClr val="000000"/>
                </a:solidFill>
                <a:latin typeface="Verdana Pro"/>
                <a:ea typeface="Verdana Pro"/>
                <a:cs typeface="Verdana Pro"/>
                <a:sym typeface="Verdana Pro"/>
              </a:rPr>
              <a:t>aconteceu</a:t>
            </a:r>
            <a:r>
              <a:rPr lang="en-US" sz="1999" dirty="0">
                <a:solidFill>
                  <a:srgbClr val="000000"/>
                </a:solidFill>
                <a:latin typeface="Verdana Pro"/>
                <a:ea typeface="Verdana Pro"/>
                <a:cs typeface="Verdana Pro"/>
                <a:sym typeface="Verdana Pro"/>
              </a:rPr>
              <a:t> no </a:t>
            </a:r>
            <a:r>
              <a:rPr lang="en-US" sz="1999" dirty="0" err="1">
                <a:solidFill>
                  <a:srgbClr val="000000"/>
                </a:solidFill>
                <a:latin typeface="Verdana Pro"/>
                <a:ea typeface="Verdana Pro"/>
                <a:cs typeface="Verdana Pro"/>
                <a:sym typeface="Verdana Pro"/>
              </a:rPr>
              <a:t>Parati</a:t>
            </a:r>
            <a:r>
              <a:rPr lang="en-US" sz="1999" dirty="0">
                <a:solidFill>
                  <a:srgbClr val="000000"/>
                </a:solidFill>
                <a:latin typeface="Verdana Pro"/>
                <a:ea typeface="Verdana Pro"/>
                <a:cs typeface="Verdana Pro"/>
                <a:sym typeface="Verdana Pro"/>
              </a:rPr>
              <a:t>. Available </a:t>
            </a:r>
            <a:r>
              <a:rPr lang="en-US" sz="1999" dirty="0" err="1">
                <a:solidFill>
                  <a:srgbClr val="000000"/>
                </a:solidFill>
                <a:latin typeface="Verdana Pro"/>
                <a:ea typeface="Verdana Pro"/>
                <a:cs typeface="Verdana Pro"/>
                <a:sym typeface="Verdana Pro"/>
              </a:rPr>
              <a:t>at:https</a:t>
            </a:r>
            <a:r>
              <a:rPr lang="en-US" sz="1999" dirty="0">
                <a:solidFill>
                  <a:srgbClr val="000000"/>
                </a:solidFill>
                <a:latin typeface="Verdana Pro"/>
                <a:ea typeface="Verdana Pro"/>
                <a:cs typeface="Verdana Pro"/>
                <a:sym typeface="Verdana Pro"/>
              </a:rPr>
              <a:t>://midiamax.uol.com.br/</a:t>
            </a:r>
            <a:r>
              <a:rPr lang="en-US" sz="1999" dirty="0" err="1">
                <a:solidFill>
                  <a:srgbClr val="000000"/>
                </a:solidFill>
                <a:latin typeface="Verdana Pro"/>
                <a:ea typeface="Verdana Pro"/>
                <a:cs typeface="Verdana Pro"/>
                <a:sym typeface="Verdana Pro"/>
              </a:rPr>
              <a:t>policia</a:t>
            </a:r>
            <a:r>
              <a:rPr lang="en-US" sz="1999" dirty="0">
                <a:solidFill>
                  <a:srgbClr val="000000"/>
                </a:solidFill>
                <a:latin typeface="Verdana Pro"/>
                <a:ea typeface="Verdana Pro"/>
                <a:cs typeface="Verdana Pro"/>
                <a:sym typeface="Verdana Pro"/>
              </a:rPr>
              <a:t>/</a:t>
            </a:r>
            <a:r>
              <a:rPr lang="en-US" sz="1999" dirty="0" err="1">
                <a:solidFill>
                  <a:srgbClr val="000000"/>
                </a:solidFill>
                <a:latin typeface="Verdana Pro"/>
                <a:ea typeface="Verdana Pro"/>
                <a:cs typeface="Verdana Pro"/>
                <a:sym typeface="Verdana Pro"/>
              </a:rPr>
              <a:t>transito</a:t>
            </a:r>
            <a:r>
              <a:rPr lang="en-US" sz="1999" dirty="0">
                <a:solidFill>
                  <a:srgbClr val="000000"/>
                </a:solidFill>
                <a:latin typeface="Verdana Pro"/>
                <a:ea typeface="Verdana Pro"/>
                <a:cs typeface="Verdana Pro"/>
                <a:sym typeface="Verdana Pro"/>
              </a:rPr>
              <a:t>/2024/ciclista-estaria-no-ponto-cedo-de-caminhoneiro-quando-acidente-aconteceu-no-parati/. Access in: 23 may. 2025.</a:t>
            </a:r>
          </a:p>
          <a:p>
            <a:pPr algn="l">
              <a:lnSpc>
                <a:spcPts val="2399"/>
              </a:lnSpc>
            </a:pPr>
            <a:endParaRPr lang="en-US" sz="1999" dirty="0">
              <a:solidFill>
                <a:srgbClr val="000000"/>
              </a:solidFill>
              <a:latin typeface="Verdana Pro"/>
              <a:ea typeface="Verdana Pro"/>
              <a:cs typeface="Verdana Pro"/>
              <a:sym typeface="Verdana Pro"/>
            </a:endParaRPr>
          </a:p>
          <a:p>
            <a:pPr marL="431799" lvl="1" indent="-215899" algn="l">
              <a:lnSpc>
                <a:spcPts val="2399"/>
              </a:lnSpc>
              <a:buFont typeface="Arial"/>
              <a:buChar char="•"/>
            </a:pPr>
            <a:r>
              <a:rPr lang="en-US" sz="1999" b="1" dirty="0" err="1">
                <a:solidFill>
                  <a:srgbClr val="000000"/>
                </a:solidFill>
                <a:latin typeface="Verdana Pro Bold"/>
                <a:ea typeface="Verdana Pro Bold"/>
                <a:cs typeface="Verdana Pro Bold"/>
                <a:sym typeface="Verdana Pro Bold"/>
              </a:rPr>
              <a:t>Fundamentos</a:t>
            </a:r>
            <a:r>
              <a:rPr lang="en-US" sz="1999" b="1" dirty="0">
                <a:solidFill>
                  <a:srgbClr val="000000"/>
                </a:solidFill>
                <a:latin typeface="Verdana Pro Bold"/>
                <a:ea typeface="Verdana Pro Bold"/>
                <a:cs typeface="Verdana Pro Bold"/>
                <a:sym typeface="Verdana Pro Bold"/>
              </a:rPr>
              <a:t> de </a:t>
            </a:r>
            <a:r>
              <a:rPr lang="en-US" sz="1999" b="1" dirty="0" err="1">
                <a:solidFill>
                  <a:srgbClr val="000000"/>
                </a:solidFill>
                <a:latin typeface="Verdana Pro Bold"/>
                <a:ea typeface="Verdana Pro Bold"/>
                <a:cs typeface="Verdana Pro Bold"/>
                <a:sym typeface="Verdana Pro Bold"/>
              </a:rPr>
              <a:t>Metodologia</a:t>
            </a:r>
            <a:r>
              <a:rPr lang="en-US" sz="1999" b="1" dirty="0">
                <a:solidFill>
                  <a:srgbClr val="000000"/>
                </a:solidFill>
                <a:latin typeface="Verdana Pro Bold"/>
                <a:ea typeface="Verdana Pro Bold"/>
                <a:cs typeface="Verdana Pro Bold"/>
                <a:sym typeface="Verdana Pro Bold"/>
              </a:rPr>
              <a:t> </a:t>
            </a:r>
            <a:r>
              <a:rPr lang="en-US" sz="1999" b="1" dirty="0" err="1">
                <a:solidFill>
                  <a:srgbClr val="000000"/>
                </a:solidFill>
                <a:latin typeface="Verdana Pro Bold"/>
                <a:ea typeface="Verdana Pro Bold"/>
                <a:cs typeface="Verdana Pro Bold"/>
                <a:sym typeface="Verdana Pro Bold"/>
              </a:rPr>
              <a:t>Científica</a:t>
            </a:r>
            <a:r>
              <a:rPr lang="en-US" sz="1999" b="1" dirty="0">
                <a:solidFill>
                  <a:srgbClr val="000000"/>
                </a:solidFill>
                <a:latin typeface="Verdana Pro Bold"/>
                <a:ea typeface="Verdana Pro Bold"/>
                <a:cs typeface="Verdana Pro Bold"/>
                <a:sym typeface="Verdana Pro Bold"/>
              </a:rPr>
              <a:t> - 8ª </a:t>
            </a:r>
            <a:r>
              <a:rPr lang="en-US" sz="1999" b="1" dirty="0" err="1">
                <a:solidFill>
                  <a:srgbClr val="000000"/>
                </a:solidFill>
                <a:latin typeface="Verdana Pro Bold"/>
                <a:ea typeface="Verdana Pro Bold"/>
                <a:cs typeface="Verdana Pro Bold"/>
                <a:sym typeface="Verdana Pro Bold"/>
              </a:rPr>
              <a:t>edição</a:t>
            </a:r>
            <a:r>
              <a:rPr lang="en-US" sz="1999" dirty="0">
                <a:solidFill>
                  <a:srgbClr val="000000"/>
                </a:solidFill>
                <a:latin typeface="Verdana Pro"/>
                <a:ea typeface="Verdana Pro"/>
                <a:cs typeface="Verdana Pro"/>
                <a:sym typeface="Verdana Pro"/>
              </a:rPr>
              <a:t>. Authors: Marina de Andrade Marconi; Eva Maria Lakatos.</a:t>
            </a:r>
          </a:p>
          <a:p>
            <a:pPr algn="l">
              <a:lnSpc>
                <a:spcPts val="2399"/>
              </a:lnSpc>
            </a:pPr>
            <a:endParaRPr lang="en-US" sz="1999" dirty="0">
              <a:solidFill>
                <a:srgbClr val="000000"/>
              </a:solidFill>
              <a:latin typeface="Verdana Pro"/>
              <a:ea typeface="Verdana Pro"/>
              <a:cs typeface="Verdana Pro"/>
              <a:sym typeface="Verdana Pro"/>
            </a:endParaRPr>
          </a:p>
          <a:p>
            <a:pPr marL="431799" lvl="1" indent="-215899" algn="l">
              <a:lnSpc>
                <a:spcPts val="2399"/>
              </a:lnSpc>
              <a:buFont typeface="Arial"/>
              <a:buChar char="•"/>
            </a:pPr>
            <a:r>
              <a:rPr lang="en-US" sz="1999" b="1" dirty="0">
                <a:solidFill>
                  <a:srgbClr val="000000"/>
                </a:solidFill>
                <a:latin typeface="Verdana Pro Bold"/>
                <a:ea typeface="Verdana Pro Bold"/>
                <a:cs typeface="Verdana Pro Bold"/>
                <a:sym typeface="Verdana Pro Bold"/>
              </a:rPr>
              <a:t>Internet das </a:t>
            </a:r>
            <a:r>
              <a:rPr lang="en-US" sz="1999" b="1" dirty="0" err="1">
                <a:solidFill>
                  <a:srgbClr val="000000"/>
                </a:solidFill>
                <a:latin typeface="Verdana Pro Bold"/>
                <a:ea typeface="Verdana Pro Bold"/>
                <a:cs typeface="Verdana Pro Bold"/>
                <a:sym typeface="Verdana Pro Bold"/>
              </a:rPr>
              <a:t>Coisas</a:t>
            </a:r>
            <a:r>
              <a:rPr lang="en-US" sz="1999" b="1" dirty="0">
                <a:solidFill>
                  <a:srgbClr val="000000"/>
                </a:solidFill>
                <a:latin typeface="Verdana Pro Bold"/>
                <a:ea typeface="Verdana Pro Bold"/>
                <a:cs typeface="Verdana Pro Bold"/>
                <a:sym typeface="Verdana Pro Bold"/>
              </a:rPr>
              <a:t> com ESP8266, Arduino e Raspberry Pi - 2ª </a:t>
            </a:r>
            <a:r>
              <a:rPr lang="en-US" sz="1999" b="1" dirty="0" err="1">
                <a:solidFill>
                  <a:srgbClr val="000000"/>
                </a:solidFill>
                <a:latin typeface="Verdana Pro Bold"/>
                <a:ea typeface="Verdana Pro Bold"/>
                <a:cs typeface="Verdana Pro Bold"/>
                <a:sym typeface="Verdana Pro Bold"/>
              </a:rPr>
              <a:t>Edição</a:t>
            </a:r>
            <a:r>
              <a:rPr lang="en-US" sz="1999" dirty="0">
                <a:solidFill>
                  <a:srgbClr val="000000"/>
                </a:solidFill>
                <a:latin typeface="Verdana Pro"/>
                <a:ea typeface="Verdana Pro"/>
                <a:cs typeface="Verdana Pro"/>
                <a:sym typeface="Verdana Pro"/>
              </a:rPr>
              <a:t>. Author: Sérgio de Oliveira.</a:t>
            </a:r>
          </a:p>
          <a:p>
            <a:pPr algn="l">
              <a:lnSpc>
                <a:spcPts val="2399"/>
              </a:lnSpc>
            </a:pPr>
            <a:endParaRPr lang="en-US" sz="1999" dirty="0">
              <a:solidFill>
                <a:srgbClr val="000000"/>
              </a:solidFill>
              <a:latin typeface="Verdana Pro"/>
              <a:ea typeface="Verdana Pro"/>
              <a:cs typeface="Verdana Pro"/>
              <a:sym typeface="Verdana Pro"/>
            </a:endParaRPr>
          </a:p>
          <a:p>
            <a:pPr marL="431799" lvl="1" indent="-215899" algn="l">
              <a:lnSpc>
                <a:spcPts val="2399"/>
              </a:lnSpc>
              <a:buFont typeface="Arial"/>
              <a:buChar char="•"/>
            </a:pPr>
            <a:r>
              <a:rPr lang="en-US" sz="1999" b="1" dirty="0" err="1">
                <a:solidFill>
                  <a:srgbClr val="000000"/>
                </a:solidFill>
                <a:latin typeface="Verdana Pro Bold"/>
                <a:ea typeface="Verdana Pro Bold"/>
                <a:cs typeface="Verdana Pro Bold"/>
                <a:sym typeface="Verdana Pro Bold"/>
              </a:rPr>
              <a:t>Introdução</a:t>
            </a:r>
            <a:r>
              <a:rPr lang="en-US" sz="1999" b="1" dirty="0">
                <a:solidFill>
                  <a:srgbClr val="000000"/>
                </a:solidFill>
                <a:latin typeface="Verdana Pro Bold"/>
                <a:ea typeface="Verdana Pro Bold"/>
                <a:cs typeface="Verdana Pro Bold"/>
                <a:sym typeface="Verdana Pro Bold"/>
              </a:rPr>
              <a:t> a </a:t>
            </a:r>
            <a:r>
              <a:rPr lang="en-US" sz="1999" b="1" dirty="0" err="1">
                <a:solidFill>
                  <a:srgbClr val="000000"/>
                </a:solidFill>
                <a:latin typeface="Verdana Pro Bold"/>
                <a:ea typeface="Verdana Pro Bold"/>
                <a:cs typeface="Verdana Pro Bold"/>
                <a:sym typeface="Verdana Pro Bold"/>
              </a:rPr>
              <a:t>Programação</a:t>
            </a:r>
            <a:r>
              <a:rPr lang="en-US" sz="1999" b="1" dirty="0">
                <a:solidFill>
                  <a:srgbClr val="000000"/>
                </a:solidFill>
                <a:latin typeface="Verdana Pro Bold"/>
                <a:ea typeface="Verdana Pro Bold"/>
                <a:cs typeface="Verdana Pro Bold"/>
                <a:sym typeface="Verdana Pro Bold"/>
              </a:rPr>
              <a:t> </a:t>
            </a:r>
            <a:r>
              <a:rPr lang="en-US" sz="1999" b="1" dirty="0" err="1">
                <a:solidFill>
                  <a:srgbClr val="000000"/>
                </a:solidFill>
                <a:latin typeface="Verdana Pro Bold"/>
                <a:ea typeface="Verdana Pro Bold"/>
                <a:cs typeface="Verdana Pro Bold"/>
                <a:sym typeface="Verdana Pro Bold"/>
              </a:rPr>
              <a:t>em</a:t>
            </a:r>
            <a:r>
              <a:rPr lang="en-US" sz="1999" b="1" dirty="0">
                <a:solidFill>
                  <a:srgbClr val="000000"/>
                </a:solidFill>
                <a:latin typeface="Verdana Pro Bold"/>
                <a:ea typeface="Verdana Pro Bold"/>
                <a:cs typeface="Verdana Pro Bold"/>
                <a:sym typeface="Verdana Pro Bold"/>
              </a:rPr>
              <a:t> Python - 3ª </a:t>
            </a:r>
            <a:r>
              <a:rPr lang="en-US" sz="1999" b="1" dirty="0" err="1">
                <a:solidFill>
                  <a:srgbClr val="000000"/>
                </a:solidFill>
                <a:latin typeface="Verdana Pro Bold"/>
                <a:ea typeface="Verdana Pro Bold"/>
                <a:cs typeface="Verdana Pro Bold"/>
                <a:sym typeface="Verdana Pro Bold"/>
              </a:rPr>
              <a:t>Edição</a:t>
            </a:r>
            <a:r>
              <a:rPr lang="en-US" sz="1999" b="1" dirty="0">
                <a:solidFill>
                  <a:srgbClr val="000000"/>
                </a:solidFill>
                <a:latin typeface="Verdana Pro Bold"/>
                <a:ea typeface="Verdana Pro Bold"/>
                <a:cs typeface="Verdana Pro Bold"/>
                <a:sym typeface="Verdana Pro Bold"/>
              </a:rPr>
              <a:t>. </a:t>
            </a:r>
            <a:r>
              <a:rPr lang="en-US" sz="1999" dirty="0">
                <a:solidFill>
                  <a:srgbClr val="000000"/>
                </a:solidFill>
                <a:latin typeface="Verdana Pro"/>
                <a:ea typeface="Verdana Pro"/>
                <a:cs typeface="Verdana Pro"/>
                <a:sym typeface="Verdana Pro"/>
              </a:rPr>
              <a:t>Author: </a:t>
            </a:r>
            <a:r>
              <a:rPr lang="en-US" sz="1999" dirty="0" err="1">
                <a:solidFill>
                  <a:srgbClr val="000000"/>
                </a:solidFill>
                <a:latin typeface="Verdana Pro"/>
                <a:ea typeface="Verdana Pro"/>
                <a:cs typeface="Verdana Pro"/>
                <a:sym typeface="Verdana Pro"/>
              </a:rPr>
              <a:t>Nilo</a:t>
            </a:r>
            <a:r>
              <a:rPr lang="en-US" sz="1999" dirty="0">
                <a:solidFill>
                  <a:srgbClr val="000000"/>
                </a:solidFill>
                <a:latin typeface="Verdana Pro"/>
                <a:ea typeface="Verdana Pro"/>
                <a:cs typeface="Verdana Pro"/>
                <a:sym typeface="Verdana Pro"/>
              </a:rPr>
              <a:t> Ney Coutinho Menezes.</a:t>
            </a:r>
          </a:p>
          <a:p>
            <a:pPr algn="l">
              <a:lnSpc>
                <a:spcPts val="2399"/>
              </a:lnSpc>
            </a:pPr>
            <a:endParaRPr lang="en-US" sz="1999" dirty="0">
              <a:solidFill>
                <a:srgbClr val="000000"/>
              </a:solidFill>
              <a:latin typeface="Verdana Pro"/>
              <a:ea typeface="Verdana Pro"/>
              <a:cs typeface="Verdana Pro"/>
              <a:sym typeface="Verdana Pro"/>
            </a:endParaRPr>
          </a:p>
          <a:p>
            <a:pPr marL="431799" lvl="1" indent="-215899" algn="l">
              <a:lnSpc>
                <a:spcPts val="2399"/>
              </a:lnSpc>
              <a:buFont typeface="Arial"/>
              <a:buChar char="•"/>
            </a:pPr>
            <a:r>
              <a:rPr lang="en-US" sz="1999" b="1" dirty="0">
                <a:solidFill>
                  <a:srgbClr val="000000"/>
                </a:solidFill>
                <a:latin typeface="Verdana Pro Bold"/>
                <a:ea typeface="Verdana Pro Bold"/>
                <a:cs typeface="Verdana Pro Bold"/>
                <a:sym typeface="Verdana Pro Bold"/>
              </a:rPr>
              <a:t>PROGRAMAÇÃO EM C++: ALGORITMOS, ESTRUTURAS DE DADOS E OBJETOS. </a:t>
            </a:r>
            <a:r>
              <a:rPr lang="en-US" sz="1999" dirty="0">
                <a:solidFill>
                  <a:srgbClr val="000000"/>
                </a:solidFill>
                <a:latin typeface="Verdana Pro"/>
                <a:ea typeface="Verdana Pro"/>
                <a:cs typeface="Verdana Pro"/>
                <a:sym typeface="Verdana Pro"/>
              </a:rPr>
              <a:t>Author: Luis </a:t>
            </a:r>
            <a:r>
              <a:rPr lang="en-US" sz="1999" dirty="0" err="1">
                <a:solidFill>
                  <a:srgbClr val="000000"/>
                </a:solidFill>
                <a:latin typeface="Verdana Pro"/>
                <a:ea typeface="Verdana Pro"/>
                <a:cs typeface="Verdana Pro"/>
                <a:sym typeface="Verdana Pro"/>
              </a:rPr>
              <a:t>Joyanes</a:t>
            </a:r>
            <a:r>
              <a:rPr lang="en-US" sz="1999" dirty="0">
                <a:solidFill>
                  <a:srgbClr val="000000"/>
                </a:solidFill>
                <a:latin typeface="Verdana Pro"/>
                <a:ea typeface="Verdana Pro"/>
                <a:cs typeface="Verdana Pro"/>
                <a:sym typeface="Verdana Pro"/>
              </a:rPr>
              <a:t> Aguilar.</a:t>
            </a:r>
          </a:p>
          <a:p>
            <a:pPr algn="l">
              <a:lnSpc>
                <a:spcPts val="2399"/>
              </a:lnSpc>
            </a:pPr>
            <a:endParaRPr lang="en-US" sz="1999" dirty="0">
              <a:solidFill>
                <a:srgbClr val="000000"/>
              </a:solidFill>
              <a:latin typeface="Verdana Pro"/>
              <a:ea typeface="Verdana Pro"/>
              <a:cs typeface="Verdana Pro"/>
              <a:sym typeface="Verdana Pro"/>
            </a:endParaRPr>
          </a:p>
          <a:p>
            <a:pPr marL="431799" lvl="1" indent="-215899" algn="l">
              <a:lnSpc>
                <a:spcPts val="2399"/>
              </a:lnSpc>
              <a:buFont typeface="Arial"/>
              <a:buChar char="•"/>
            </a:pPr>
            <a:r>
              <a:rPr lang="en-US" sz="1999" b="1" dirty="0">
                <a:solidFill>
                  <a:srgbClr val="000000"/>
                </a:solidFill>
                <a:latin typeface="Verdana Pro Bold"/>
                <a:ea typeface="Verdana Pro Bold"/>
                <a:cs typeface="Verdana Pro Bold"/>
                <a:sym typeface="Verdana Pro Bold"/>
              </a:rPr>
              <a:t>React Native </a:t>
            </a:r>
            <a:r>
              <a:rPr lang="en-US" sz="1999" b="1" dirty="0" err="1">
                <a:solidFill>
                  <a:srgbClr val="000000"/>
                </a:solidFill>
                <a:latin typeface="Verdana Pro Bold"/>
                <a:ea typeface="Verdana Pro Bold"/>
                <a:cs typeface="Verdana Pro Bold"/>
                <a:sym typeface="Verdana Pro Bold"/>
              </a:rPr>
              <a:t>Desenvolvimento</a:t>
            </a:r>
            <a:r>
              <a:rPr lang="en-US" sz="1999" b="1" dirty="0">
                <a:solidFill>
                  <a:srgbClr val="000000"/>
                </a:solidFill>
                <a:latin typeface="Verdana Pro Bold"/>
                <a:ea typeface="Verdana Pro Bold"/>
                <a:cs typeface="Verdana Pro Bold"/>
                <a:sym typeface="Verdana Pro Bold"/>
              </a:rPr>
              <a:t> de </a:t>
            </a:r>
            <a:r>
              <a:rPr lang="en-US" sz="1999" b="1" dirty="0" err="1">
                <a:solidFill>
                  <a:srgbClr val="000000"/>
                </a:solidFill>
                <a:latin typeface="Verdana Pro Bold"/>
                <a:ea typeface="Verdana Pro Bold"/>
                <a:cs typeface="Verdana Pro Bold"/>
                <a:sym typeface="Verdana Pro Bold"/>
              </a:rPr>
              <a:t>aplicativos</a:t>
            </a:r>
            <a:r>
              <a:rPr lang="en-US" sz="1999" b="1" dirty="0">
                <a:solidFill>
                  <a:srgbClr val="000000"/>
                </a:solidFill>
                <a:latin typeface="Verdana Pro Bold"/>
                <a:ea typeface="Verdana Pro Bold"/>
                <a:cs typeface="Verdana Pro Bold"/>
                <a:sym typeface="Verdana Pro Bold"/>
              </a:rPr>
              <a:t> mobile com React</a:t>
            </a:r>
            <a:r>
              <a:rPr lang="en-US" sz="1999" dirty="0">
                <a:solidFill>
                  <a:srgbClr val="000000"/>
                </a:solidFill>
                <a:latin typeface="Verdana Pro"/>
                <a:ea typeface="Verdana Pro"/>
                <a:cs typeface="Verdana Pro"/>
                <a:sym typeface="Verdana Pro"/>
              </a:rPr>
              <a:t>. Authors: Diego Martins de Pinho; Bruna </a:t>
            </a:r>
            <a:r>
              <a:rPr lang="en-US" sz="1999" dirty="0" err="1">
                <a:solidFill>
                  <a:srgbClr val="000000"/>
                </a:solidFill>
                <a:latin typeface="Verdana Pro"/>
                <a:ea typeface="Verdana Pro"/>
                <a:cs typeface="Verdana Pro"/>
                <a:sym typeface="Verdana Pro"/>
              </a:rPr>
              <a:t>Escudelario</a:t>
            </a:r>
            <a:r>
              <a:rPr lang="en-US" sz="1999" dirty="0">
                <a:solidFill>
                  <a:srgbClr val="000000"/>
                </a:solidFill>
                <a:latin typeface="Verdana Pro"/>
                <a:ea typeface="Verdana Pro"/>
                <a:cs typeface="Verdana Pro"/>
                <a:sym typeface="Verdana Pro"/>
              </a:rPr>
              <a:t>.</a:t>
            </a:r>
          </a:p>
          <a:p>
            <a:pPr algn="l">
              <a:lnSpc>
                <a:spcPts val="2399"/>
              </a:lnSpc>
            </a:pPr>
            <a:endParaRPr lang="en-US" sz="1999" dirty="0">
              <a:solidFill>
                <a:srgbClr val="000000"/>
              </a:solidFill>
              <a:latin typeface="Verdana Pro"/>
              <a:ea typeface="Verdana Pro"/>
              <a:cs typeface="Verdana Pro"/>
              <a:sym typeface="Verdana Pro"/>
            </a:endParaRPr>
          </a:p>
          <a:p>
            <a:pPr marL="431799" lvl="1" indent="-215899" algn="l">
              <a:lnSpc>
                <a:spcPts val="2399"/>
              </a:lnSpc>
              <a:buFont typeface="Arial"/>
              <a:buChar char="•"/>
            </a:pPr>
            <a:r>
              <a:rPr lang="en-US" sz="1999" b="1" dirty="0">
                <a:solidFill>
                  <a:srgbClr val="000000"/>
                </a:solidFill>
                <a:latin typeface="Verdana Pro Bold"/>
                <a:ea typeface="Verdana Pro Bold"/>
                <a:cs typeface="Verdana Pro Bold"/>
                <a:sym typeface="Verdana Pro Bold"/>
              </a:rPr>
              <a:t>Firebase </a:t>
            </a:r>
            <a:r>
              <a:rPr lang="en-US" sz="1999" dirty="0">
                <a:solidFill>
                  <a:srgbClr val="000000"/>
                </a:solidFill>
                <a:latin typeface="Verdana Pro"/>
                <a:ea typeface="Verdana Pro"/>
                <a:cs typeface="Verdana Pro"/>
                <a:sym typeface="Verdana Pro"/>
              </a:rPr>
              <a:t>(Google). Available at: &lt;https://firebase.google.com/&gt;. Access in: 24 august, 2025.</a:t>
            </a:r>
          </a:p>
          <a:p>
            <a:pPr algn="l">
              <a:lnSpc>
                <a:spcPts val="2399"/>
              </a:lnSpc>
            </a:pPr>
            <a:endParaRPr lang="en-US" sz="1999" dirty="0">
              <a:solidFill>
                <a:srgbClr val="000000"/>
              </a:solidFill>
              <a:latin typeface="Verdana Pro"/>
              <a:ea typeface="Verdana Pro"/>
              <a:cs typeface="Verdana Pro"/>
              <a:sym typeface="Verdana Pro"/>
            </a:endParaRPr>
          </a:p>
          <a:p>
            <a:pPr marL="431799" lvl="1" indent="-215899" algn="l">
              <a:lnSpc>
                <a:spcPts val="2399"/>
              </a:lnSpc>
              <a:buFont typeface="Arial"/>
              <a:buChar char="•"/>
            </a:pPr>
            <a:r>
              <a:rPr lang="en-US" sz="1999" b="1" dirty="0">
                <a:solidFill>
                  <a:srgbClr val="000000"/>
                </a:solidFill>
                <a:latin typeface="Verdana Pro Bold"/>
                <a:ea typeface="Verdana Pro Bold"/>
                <a:cs typeface="Verdana Pro Bold"/>
                <a:sym typeface="Verdana Pro Bold"/>
              </a:rPr>
              <a:t>EBAC ONLINE. Figma</a:t>
            </a:r>
            <a:r>
              <a:rPr lang="en-US" sz="1999" dirty="0">
                <a:solidFill>
                  <a:srgbClr val="000000"/>
                </a:solidFill>
                <a:latin typeface="Verdana Pro"/>
                <a:ea typeface="Verdana Pro"/>
                <a:cs typeface="Verdana Pro"/>
                <a:sym typeface="Verdana Pro"/>
              </a:rPr>
              <a:t>. Available at: &lt;https://ebaconline.com.br/&gt;. Access in: 24 august, 2025.</a:t>
            </a:r>
          </a:p>
          <a:p>
            <a:pPr algn="l">
              <a:lnSpc>
                <a:spcPts val="2399"/>
              </a:lnSpc>
            </a:pPr>
            <a:endParaRPr lang="en-US" sz="1999" dirty="0">
              <a:solidFill>
                <a:srgbClr val="000000"/>
              </a:solidFill>
              <a:latin typeface="Verdana Pro"/>
              <a:ea typeface="Verdana Pro"/>
              <a:cs typeface="Verdana Pro"/>
              <a:sym typeface="Verdana Pro"/>
            </a:endParaRPr>
          </a:p>
          <a:p>
            <a:pPr marL="431799" lvl="1" indent="-215899" algn="l">
              <a:lnSpc>
                <a:spcPts val="2399"/>
              </a:lnSpc>
              <a:buFont typeface="Arial"/>
              <a:buChar char="•"/>
            </a:pPr>
            <a:r>
              <a:rPr lang="en-US" sz="1999" b="1" dirty="0">
                <a:solidFill>
                  <a:srgbClr val="000000"/>
                </a:solidFill>
                <a:latin typeface="Verdana Pro Bold"/>
                <a:ea typeface="Verdana Pro Bold"/>
                <a:cs typeface="Verdana Pro Bold"/>
                <a:sym typeface="Verdana Pro Bold"/>
              </a:rPr>
              <a:t>UML 2 - Uma </a:t>
            </a:r>
            <a:r>
              <a:rPr lang="en-US" sz="1999" b="1" dirty="0" err="1">
                <a:solidFill>
                  <a:srgbClr val="000000"/>
                </a:solidFill>
                <a:latin typeface="Verdana Pro Bold"/>
                <a:ea typeface="Verdana Pro Bold"/>
                <a:cs typeface="Verdana Pro Bold"/>
                <a:sym typeface="Verdana Pro Bold"/>
              </a:rPr>
              <a:t>Abordagem</a:t>
            </a:r>
            <a:r>
              <a:rPr lang="en-US" sz="1999" b="1" dirty="0">
                <a:solidFill>
                  <a:srgbClr val="000000"/>
                </a:solidFill>
                <a:latin typeface="Verdana Pro Bold"/>
                <a:ea typeface="Verdana Pro Bold"/>
                <a:cs typeface="Verdana Pro Bold"/>
                <a:sym typeface="Verdana Pro Bold"/>
              </a:rPr>
              <a:t> </a:t>
            </a:r>
            <a:r>
              <a:rPr lang="en-US" sz="1999" b="1" dirty="0" err="1">
                <a:solidFill>
                  <a:srgbClr val="000000"/>
                </a:solidFill>
                <a:latin typeface="Verdana Pro Bold"/>
                <a:ea typeface="Verdana Pro Bold"/>
                <a:cs typeface="Verdana Pro Bold"/>
                <a:sym typeface="Verdana Pro Bold"/>
              </a:rPr>
              <a:t>Prática</a:t>
            </a:r>
            <a:r>
              <a:rPr lang="en-US" sz="1999" b="1" dirty="0">
                <a:solidFill>
                  <a:srgbClr val="000000"/>
                </a:solidFill>
                <a:latin typeface="Verdana Pro Bold"/>
                <a:ea typeface="Verdana Pro Bold"/>
                <a:cs typeface="Verdana Pro Bold"/>
                <a:sym typeface="Verdana Pro Bold"/>
              </a:rPr>
              <a:t>. </a:t>
            </a:r>
            <a:r>
              <a:rPr lang="en-US" sz="1999" dirty="0">
                <a:solidFill>
                  <a:srgbClr val="000000"/>
                </a:solidFill>
                <a:latin typeface="Verdana Pro"/>
                <a:ea typeface="Verdana Pro"/>
                <a:cs typeface="Verdana Pro"/>
                <a:sym typeface="Verdana Pro"/>
              </a:rPr>
              <a:t>Author: </a:t>
            </a:r>
            <a:r>
              <a:rPr lang="en-US" sz="1999" dirty="0" err="1">
                <a:solidFill>
                  <a:srgbClr val="000000"/>
                </a:solidFill>
                <a:latin typeface="Verdana Pro"/>
                <a:ea typeface="Verdana Pro"/>
                <a:cs typeface="Verdana Pro"/>
                <a:sym typeface="Verdana Pro"/>
              </a:rPr>
              <a:t>Gilleanes</a:t>
            </a:r>
            <a:r>
              <a:rPr lang="en-US" sz="1999" dirty="0">
                <a:solidFill>
                  <a:srgbClr val="000000"/>
                </a:solidFill>
                <a:latin typeface="Verdana Pro"/>
                <a:ea typeface="Verdana Pro"/>
                <a:cs typeface="Verdana Pro"/>
                <a:sym typeface="Verdana Pro"/>
              </a:rPr>
              <a:t> T. A. Guedes.</a:t>
            </a:r>
          </a:p>
          <a:p>
            <a:pPr algn="l">
              <a:lnSpc>
                <a:spcPts val="2399"/>
              </a:lnSpc>
            </a:pPr>
            <a:endParaRPr lang="en-US" sz="1999" dirty="0">
              <a:solidFill>
                <a:srgbClr val="000000"/>
              </a:solidFill>
              <a:latin typeface="Verdana Pro"/>
              <a:ea typeface="Verdana Pro"/>
              <a:cs typeface="Verdana Pro"/>
              <a:sym typeface="Verdana Pro"/>
            </a:endParaRPr>
          </a:p>
        </p:txBody>
      </p:sp>
      <p:sp>
        <p:nvSpPr>
          <p:cNvPr id="16" name="TextBox 16"/>
          <p:cNvSpPr txBox="1"/>
          <p:nvPr/>
        </p:nvSpPr>
        <p:spPr>
          <a:xfrm>
            <a:off x="225468" y="1137233"/>
            <a:ext cx="6940772" cy="596900"/>
          </a:xfrm>
          <a:prstGeom prst="rect">
            <a:avLst/>
          </a:prstGeom>
        </p:spPr>
        <p:txBody>
          <a:bodyPr lIns="0" tIns="0" rIns="0" bIns="0" rtlCol="0" anchor="t">
            <a:spAutoFit/>
          </a:bodyPr>
          <a:lstStyle/>
          <a:p>
            <a:pPr algn="r">
              <a:lnSpc>
                <a:spcPts val="4900"/>
              </a:lnSpc>
            </a:pPr>
            <a:r>
              <a:rPr lang="en-US" sz="3500" b="1">
                <a:solidFill>
                  <a:srgbClr val="EE8454"/>
                </a:solidFill>
                <a:latin typeface="League Spartan"/>
                <a:ea typeface="League Spartan"/>
                <a:cs typeface="League Spartan"/>
                <a:sym typeface="League Spartan"/>
              </a:rPr>
              <a:t>REFERENCES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10065758"/>
            <a:ext cx="18288002" cy="218598"/>
            <a:chOff x="0" y="0"/>
            <a:chExt cx="24384002" cy="291464"/>
          </a:xfrm>
        </p:grpSpPr>
        <p:sp>
          <p:nvSpPr>
            <p:cNvPr id="3" name="Freeform 3"/>
            <p:cNvSpPr/>
            <p:nvPr/>
          </p:nvSpPr>
          <p:spPr>
            <a:xfrm>
              <a:off x="0" y="0"/>
              <a:ext cx="24384000" cy="291465"/>
            </a:xfrm>
            <a:custGeom>
              <a:avLst/>
              <a:gdLst/>
              <a:ahLst/>
              <a:cxnLst/>
              <a:rect l="l" t="t" r="r" b="b"/>
              <a:pathLst>
                <a:path w="24384000" h="291465">
                  <a:moveTo>
                    <a:pt x="0" y="0"/>
                  </a:moveTo>
                  <a:lnTo>
                    <a:pt x="24384000" y="0"/>
                  </a:lnTo>
                  <a:lnTo>
                    <a:pt x="24384000" y="291465"/>
                  </a:lnTo>
                  <a:lnTo>
                    <a:pt x="0" y="291465"/>
                  </a:lnTo>
                  <a:lnTo>
                    <a:pt x="0" y="0"/>
                  </a:lnTo>
                  <a:close/>
                </a:path>
              </a:pathLst>
            </a:custGeom>
            <a:solidFill>
              <a:srgbClr val="000000">
                <a:alpha val="0"/>
              </a:srgbClr>
            </a:solidFill>
          </p:spPr>
          <p:txBody>
            <a:bodyPr/>
            <a:lstStyle/>
            <a:p>
              <a:endParaRPr lang="pt-BR"/>
            </a:p>
          </p:txBody>
        </p:sp>
      </p:grpSp>
      <p:grpSp>
        <p:nvGrpSpPr>
          <p:cNvPr id="4" name="Group 4"/>
          <p:cNvGrpSpPr>
            <a:grpSpLocks noChangeAspect="1"/>
          </p:cNvGrpSpPr>
          <p:nvPr/>
        </p:nvGrpSpPr>
        <p:grpSpPr>
          <a:xfrm>
            <a:off x="4639492" y="2886609"/>
            <a:ext cx="9009015" cy="3688008"/>
            <a:chOff x="0" y="0"/>
            <a:chExt cx="12012020" cy="4917344"/>
          </a:xfrm>
        </p:grpSpPr>
        <p:sp>
          <p:nvSpPr>
            <p:cNvPr id="5" name="Freeform 5" descr="Ícone  Descrição gerada automaticamente"/>
            <p:cNvSpPr/>
            <p:nvPr/>
          </p:nvSpPr>
          <p:spPr>
            <a:xfrm>
              <a:off x="0" y="0"/>
              <a:ext cx="12012041" cy="4917313"/>
            </a:xfrm>
            <a:custGeom>
              <a:avLst/>
              <a:gdLst/>
              <a:ahLst/>
              <a:cxnLst/>
              <a:rect l="l" t="t" r="r" b="b"/>
              <a:pathLst>
                <a:path w="12012041" h="4917313">
                  <a:moveTo>
                    <a:pt x="0" y="0"/>
                  </a:moveTo>
                  <a:lnTo>
                    <a:pt x="12012041" y="0"/>
                  </a:lnTo>
                  <a:lnTo>
                    <a:pt x="12012041" y="4917313"/>
                  </a:lnTo>
                  <a:lnTo>
                    <a:pt x="0" y="4917313"/>
                  </a:lnTo>
                  <a:lnTo>
                    <a:pt x="0" y="0"/>
                  </a:lnTo>
                  <a:close/>
                </a:path>
              </a:pathLst>
            </a:custGeom>
            <a:blipFill>
              <a:blip r:embed="rId2"/>
              <a:stretch>
                <a:fillRect/>
              </a:stretch>
            </a:blipFill>
          </p:spPr>
          <p:txBody>
            <a:bodyPr/>
            <a:lstStyle/>
            <a:p>
              <a:endParaRPr lang="pt-BR"/>
            </a:p>
          </p:txBody>
        </p:sp>
      </p:grpSp>
      <p:grpSp>
        <p:nvGrpSpPr>
          <p:cNvPr id="6" name="Group 6"/>
          <p:cNvGrpSpPr/>
          <p:nvPr/>
        </p:nvGrpSpPr>
        <p:grpSpPr>
          <a:xfrm>
            <a:off x="6861130" y="7191506"/>
            <a:ext cx="4565738" cy="464542"/>
            <a:chOff x="0" y="0"/>
            <a:chExt cx="6087650" cy="619389"/>
          </a:xfrm>
        </p:grpSpPr>
        <p:sp>
          <p:nvSpPr>
            <p:cNvPr id="7" name="Freeform 7"/>
            <p:cNvSpPr/>
            <p:nvPr/>
          </p:nvSpPr>
          <p:spPr>
            <a:xfrm>
              <a:off x="0" y="0"/>
              <a:ext cx="6087650" cy="619389"/>
            </a:xfrm>
            <a:custGeom>
              <a:avLst/>
              <a:gdLst/>
              <a:ahLst/>
              <a:cxnLst/>
              <a:rect l="l" t="t" r="r" b="b"/>
              <a:pathLst>
                <a:path w="6087650" h="619389">
                  <a:moveTo>
                    <a:pt x="0" y="0"/>
                  </a:moveTo>
                  <a:lnTo>
                    <a:pt x="6087650" y="0"/>
                  </a:lnTo>
                  <a:lnTo>
                    <a:pt x="6087650" y="619389"/>
                  </a:lnTo>
                  <a:lnTo>
                    <a:pt x="0" y="619389"/>
                  </a:lnTo>
                  <a:close/>
                </a:path>
              </a:pathLst>
            </a:custGeom>
            <a:solidFill>
              <a:srgbClr val="000000">
                <a:alpha val="0"/>
              </a:srgbClr>
            </a:solidFill>
          </p:spPr>
          <p:txBody>
            <a:bodyPr/>
            <a:lstStyle/>
            <a:p>
              <a:endParaRPr lang="pt-BR"/>
            </a:p>
          </p:txBody>
        </p:sp>
        <p:sp>
          <p:nvSpPr>
            <p:cNvPr id="8" name="TextBox 8"/>
            <p:cNvSpPr txBox="1"/>
            <p:nvPr/>
          </p:nvSpPr>
          <p:spPr>
            <a:xfrm>
              <a:off x="0" y="85725"/>
              <a:ext cx="6087650" cy="533664"/>
            </a:xfrm>
            <a:prstGeom prst="rect">
              <a:avLst/>
            </a:prstGeom>
          </p:spPr>
          <p:txBody>
            <a:bodyPr lIns="0" tIns="0" rIns="0" bIns="0" rtlCol="0" anchor="ctr"/>
            <a:lstStyle/>
            <a:p>
              <a:pPr algn="ctr">
                <a:lnSpc>
                  <a:spcPts val="2099"/>
                </a:lnSpc>
              </a:pPr>
              <a:r>
                <a:rPr lang="en-US" sz="2429" b="1">
                  <a:solidFill>
                    <a:srgbClr val="000000"/>
                  </a:solidFill>
                  <a:latin typeface="Verdana Pro Bold"/>
                  <a:ea typeface="Verdana Pro Bold"/>
                  <a:cs typeface="Verdana Pro Bold"/>
                  <a:sym typeface="Verdana Pro Bold"/>
                </a:rPr>
                <a:t>Thank you!!</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7414310" y="169101"/>
            <a:ext cx="648222" cy="304468"/>
            <a:chOff x="0" y="0"/>
            <a:chExt cx="864296" cy="405958"/>
          </a:xfrm>
        </p:grpSpPr>
        <p:sp>
          <p:nvSpPr>
            <p:cNvPr id="3" name="Freeform 3"/>
            <p:cNvSpPr/>
            <p:nvPr/>
          </p:nvSpPr>
          <p:spPr>
            <a:xfrm>
              <a:off x="0" y="0"/>
              <a:ext cx="864235" cy="406019"/>
            </a:xfrm>
            <a:custGeom>
              <a:avLst/>
              <a:gdLst/>
              <a:ahLst/>
              <a:cxnLst/>
              <a:rect l="l" t="t" r="r" b="b"/>
              <a:pathLst>
                <a:path w="864235" h="406019">
                  <a:moveTo>
                    <a:pt x="0" y="0"/>
                  </a:moveTo>
                  <a:lnTo>
                    <a:pt x="864235" y="0"/>
                  </a:lnTo>
                  <a:lnTo>
                    <a:pt x="864235" y="406019"/>
                  </a:lnTo>
                  <a:lnTo>
                    <a:pt x="0" y="406019"/>
                  </a:lnTo>
                  <a:lnTo>
                    <a:pt x="0" y="0"/>
                  </a:lnTo>
                  <a:close/>
                </a:path>
              </a:pathLst>
            </a:custGeom>
            <a:solidFill>
              <a:srgbClr val="000000">
                <a:alpha val="0"/>
              </a:srgbClr>
            </a:solidFill>
          </p:spPr>
          <p:txBody>
            <a:bodyPr/>
            <a:lstStyle/>
            <a:p>
              <a:endParaRPr lang="pt-BR"/>
            </a:p>
          </p:txBody>
        </p:sp>
      </p:grpSp>
      <p:grpSp>
        <p:nvGrpSpPr>
          <p:cNvPr id="4" name="Group 4"/>
          <p:cNvGrpSpPr>
            <a:grpSpLocks noChangeAspect="1"/>
          </p:cNvGrpSpPr>
          <p:nvPr/>
        </p:nvGrpSpPr>
        <p:grpSpPr>
          <a:xfrm>
            <a:off x="225468" y="169101"/>
            <a:ext cx="2815225" cy="133004"/>
            <a:chOff x="0" y="0"/>
            <a:chExt cx="3753634" cy="177338"/>
          </a:xfrm>
        </p:grpSpPr>
        <p:sp>
          <p:nvSpPr>
            <p:cNvPr id="5" name="Freeform 5"/>
            <p:cNvSpPr/>
            <p:nvPr/>
          </p:nvSpPr>
          <p:spPr>
            <a:xfrm>
              <a:off x="0" y="0"/>
              <a:ext cx="3753612" cy="177292"/>
            </a:xfrm>
            <a:custGeom>
              <a:avLst/>
              <a:gdLst/>
              <a:ahLst/>
              <a:cxnLst/>
              <a:rect l="l" t="t" r="r" b="b"/>
              <a:pathLst>
                <a:path w="3753612" h="177292">
                  <a:moveTo>
                    <a:pt x="0" y="0"/>
                  </a:moveTo>
                  <a:lnTo>
                    <a:pt x="3753612" y="0"/>
                  </a:lnTo>
                  <a:lnTo>
                    <a:pt x="3753612" y="177292"/>
                  </a:lnTo>
                  <a:lnTo>
                    <a:pt x="0" y="177292"/>
                  </a:lnTo>
                  <a:lnTo>
                    <a:pt x="0" y="0"/>
                  </a:lnTo>
                  <a:close/>
                </a:path>
              </a:pathLst>
            </a:custGeom>
            <a:solidFill>
              <a:srgbClr val="000000">
                <a:alpha val="0"/>
              </a:srgbClr>
            </a:solidFill>
          </p:spPr>
          <p:txBody>
            <a:bodyPr/>
            <a:lstStyle/>
            <a:p>
              <a:endParaRPr lang="pt-BR"/>
            </a:p>
          </p:txBody>
        </p:sp>
      </p:grpSp>
      <p:grpSp>
        <p:nvGrpSpPr>
          <p:cNvPr id="6" name="Group 6"/>
          <p:cNvGrpSpPr/>
          <p:nvPr/>
        </p:nvGrpSpPr>
        <p:grpSpPr>
          <a:xfrm>
            <a:off x="831019" y="2849553"/>
            <a:ext cx="3736846" cy="3736846"/>
            <a:chOff x="0" y="0"/>
            <a:chExt cx="6350000" cy="6350000"/>
          </a:xfrm>
        </p:grpSpPr>
        <p:sp>
          <p:nvSpPr>
            <p:cNvPr id="7" name="Freeform 7"/>
            <p:cNvSpPr/>
            <p:nvPr/>
          </p:nvSpPr>
          <p:spPr>
            <a:xfrm>
              <a:off x="541020" y="537210"/>
              <a:ext cx="5255260" cy="5255260"/>
            </a:xfrm>
            <a:custGeom>
              <a:avLst/>
              <a:gdLst/>
              <a:ahLst/>
              <a:cxnLst/>
              <a:rect l="l" t="t" r="r" b="b"/>
              <a:pathLst>
                <a:path w="5255260" h="5255260">
                  <a:moveTo>
                    <a:pt x="2627630" y="0"/>
                  </a:moveTo>
                  <a:cubicBezTo>
                    <a:pt x="1176430" y="0"/>
                    <a:pt x="0" y="1176430"/>
                    <a:pt x="0" y="2627630"/>
                  </a:cubicBezTo>
                  <a:cubicBezTo>
                    <a:pt x="0" y="4078830"/>
                    <a:pt x="1176430" y="5255260"/>
                    <a:pt x="2627630" y="5255260"/>
                  </a:cubicBezTo>
                  <a:cubicBezTo>
                    <a:pt x="4078830" y="5255260"/>
                    <a:pt x="5255260" y="4078830"/>
                    <a:pt x="5255260" y="2627630"/>
                  </a:cubicBezTo>
                  <a:cubicBezTo>
                    <a:pt x="5255260" y="1176430"/>
                    <a:pt x="4078830" y="0"/>
                    <a:pt x="2627630" y="0"/>
                  </a:cubicBezTo>
                  <a:close/>
                </a:path>
              </a:pathLst>
            </a:custGeom>
            <a:blipFill>
              <a:blip r:embed="rId2"/>
              <a:stretch>
                <a:fillRect t="-3194" b="-30138"/>
              </a:stretch>
            </a:blipFill>
          </p:spPr>
          <p:txBody>
            <a:bodyPr/>
            <a:lstStyle/>
            <a:p>
              <a:endParaRPr lang="pt-BR"/>
            </a:p>
          </p:txBody>
        </p:sp>
      </p:grpSp>
      <p:grpSp>
        <p:nvGrpSpPr>
          <p:cNvPr id="8" name="Group 8"/>
          <p:cNvGrpSpPr/>
          <p:nvPr/>
        </p:nvGrpSpPr>
        <p:grpSpPr>
          <a:xfrm>
            <a:off x="5046956" y="2849553"/>
            <a:ext cx="3736846" cy="3736846"/>
            <a:chOff x="0" y="0"/>
            <a:chExt cx="6350000" cy="6350000"/>
          </a:xfrm>
        </p:grpSpPr>
        <p:sp>
          <p:nvSpPr>
            <p:cNvPr id="9" name="Freeform 9"/>
            <p:cNvSpPr/>
            <p:nvPr/>
          </p:nvSpPr>
          <p:spPr>
            <a:xfrm>
              <a:off x="541020" y="537210"/>
              <a:ext cx="5255260" cy="5255260"/>
            </a:xfrm>
            <a:custGeom>
              <a:avLst/>
              <a:gdLst/>
              <a:ahLst/>
              <a:cxnLst/>
              <a:rect l="l" t="t" r="r" b="b"/>
              <a:pathLst>
                <a:path w="5255260" h="5255260">
                  <a:moveTo>
                    <a:pt x="2627630" y="0"/>
                  </a:moveTo>
                  <a:cubicBezTo>
                    <a:pt x="1176430" y="0"/>
                    <a:pt x="0" y="1176430"/>
                    <a:pt x="0" y="2627630"/>
                  </a:cubicBezTo>
                  <a:cubicBezTo>
                    <a:pt x="0" y="4078830"/>
                    <a:pt x="1176430" y="5255260"/>
                    <a:pt x="2627630" y="5255260"/>
                  </a:cubicBezTo>
                  <a:cubicBezTo>
                    <a:pt x="4078830" y="5255260"/>
                    <a:pt x="5255260" y="4078830"/>
                    <a:pt x="5255260" y="2627630"/>
                  </a:cubicBezTo>
                  <a:cubicBezTo>
                    <a:pt x="5255260" y="1176430"/>
                    <a:pt x="4078830" y="0"/>
                    <a:pt x="2627630" y="0"/>
                  </a:cubicBezTo>
                  <a:close/>
                </a:path>
              </a:pathLst>
            </a:custGeom>
            <a:blipFill>
              <a:blip r:embed="rId3"/>
              <a:stretch>
                <a:fillRect t="-16680" b="-16680"/>
              </a:stretch>
            </a:blipFill>
          </p:spPr>
          <p:txBody>
            <a:bodyPr/>
            <a:lstStyle/>
            <a:p>
              <a:endParaRPr lang="pt-BR"/>
            </a:p>
          </p:txBody>
        </p:sp>
      </p:grpSp>
      <p:grpSp>
        <p:nvGrpSpPr>
          <p:cNvPr id="10" name="Group 10"/>
          <p:cNvGrpSpPr/>
          <p:nvPr/>
        </p:nvGrpSpPr>
        <p:grpSpPr>
          <a:xfrm>
            <a:off x="9545140" y="2904406"/>
            <a:ext cx="3736846" cy="3736846"/>
            <a:chOff x="0" y="0"/>
            <a:chExt cx="6350000" cy="6350000"/>
          </a:xfrm>
        </p:grpSpPr>
        <p:sp>
          <p:nvSpPr>
            <p:cNvPr id="11" name="Freeform 11"/>
            <p:cNvSpPr/>
            <p:nvPr/>
          </p:nvSpPr>
          <p:spPr>
            <a:xfrm>
              <a:off x="541020" y="537210"/>
              <a:ext cx="5255260" cy="5255260"/>
            </a:xfrm>
            <a:custGeom>
              <a:avLst/>
              <a:gdLst/>
              <a:ahLst/>
              <a:cxnLst/>
              <a:rect l="l" t="t" r="r" b="b"/>
              <a:pathLst>
                <a:path w="5255260" h="5255260">
                  <a:moveTo>
                    <a:pt x="2627630" y="0"/>
                  </a:moveTo>
                  <a:cubicBezTo>
                    <a:pt x="1176430" y="0"/>
                    <a:pt x="0" y="1176430"/>
                    <a:pt x="0" y="2627630"/>
                  </a:cubicBezTo>
                  <a:cubicBezTo>
                    <a:pt x="0" y="4078830"/>
                    <a:pt x="1176430" y="5255260"/>
                    <a:pt x="2627630" y="5255260"/>
                  </a:cubicBezTo>
                  <a:cubicBezTo>
                    <a:pt x="4078830" y="5255260"/>
                    <a:pt x="5255260" y="4078830"/>
                    <a:pt x="5255260" y="2627630"/>
                  </a:cubicBezTo>
                  <a:cubicBezTo>
                    <a:pt x="5255260" y="1176430"/>
                    <a:pt x="4078830" y="0"/>
                    <a:pt x="2627630" y="0"/>
                  </a:cubicBezTo>
                  <a:close/>
                </a:path>
              </a:pathLst>
            </a:custGeom>
            <a:blipFill>
              <a:blip r:embed="rId4"/>
              <a:stretch>
                <a:fillRect l="-34631" t="-96266" b="-43077"/>
              </a:stretch>
            </a:blipFill>
          </p:spPr>
          <p:txBody>
            <a:bodyPr/>
            <a:lstStyle/>
            <a:p>
              <a:endParaRPr lang="pt-BR"/>
            </a:p>
          </p:txBody>
        </p:sp>
      </p:grpSp>
      <p:grpSp>
        <p:nvGrpSpPr>
          <p:cNvPr id="12" name="Group 12"/>
          <p:cNvGrpSpPr/>
          <p:nvPr/>
        </p:nvGrpSpPr>
        <p:grpSpPr>
          <a:xfrm>
            <a:off x="13720136" y="2904406"/>
            <a:ext cx="3736846" cy="3736846"/>
            <a:chOff x="0" y="0"/>
            <a:chExt cx="6350000" cy="6350000"/>
          </a:xfrm>
        </p:grpSpPr>
        <p:sp>
          <p:nvSpPr>
            <p:cNvPr id="13" name="Freeform 13"/>
            <p:cNvSpPr/>
            <p:nvPr/>
          </p:nvSpPr>
          <p:spPr>
            <a:xfrm>
              <a:off x="541020" y="537210"/>
              <a:ext cx="5255260" cy="5255260"/>
            </a:xfrm>
            <a:custGeom>
              <a:avLst/>
              <a:gdLst/>
              <a:ahLst/>
              <a:cxnLst/>
              <a:rect l="l" t="t" r="r" b="b"/>
              <a:pathLst>
                <a:path w="5255260" h="5255260">
                  <a:moveTo>
                    <a:pt x="2627630" y="0"/>
                  </a:moveTo>
                  <a:cubicBezTo>
                    <a:pt x="1176430" y="0"/>
                    <a:pt x="0" y="1176430"/>
                    <a:pt x="0" y="2627630"/>
                  </a:cubicBezTo>
                  <a:cubicBezTo>
                    <a:pt x="0" y="4078830"/>
                    <a:pt x="1176430" y="5255260"/>
                    <a:pt x="2627630" y="5255260"/>
                  </a:cubicBezTo>
                  <a:cubicBezTo>
                    <a:pt x="4078830" y="5255260"/>
                    <a:pt x="5255260" y="4078830"/>
                    <a:pt x="5255260" y="2627630"/>
                  </a:cubicBezTo>
                  <a:cubicBezTo>
                    <a:pt x="5255260" y="1176430"/>
                    <a:pt x="4078830" y="0"/>
                    <a:pt x="2627630" y="0"/>
                  </a:cubicBezTo>
                  <a:close/>
                </a:path>
              </a:pathLst>
            </a:custGeom>
            <a:blipFill>
              <a:blip r:embed="rId5"/>
              <a:stretch>
                <a:fillRect t="-2338" b="-2338"/>
              </a:stretch>
            </a:blipFill>
          </p:spPr>
          <p:txBody>
            <a:bodyPr/>
            <a:lstStyle/>
            <a:p>
              <a:endParaRPr lang="pt-BR"/>
            </a:p>
          </p:txBody>
        </p:sp>
      </p:grpSp>
      <p:grpSp>
        <p:nvGrpSpPr>
          <p:cNvPr id="14" name="Group 14"/>
          <p:cNvGrpSpPr/>
          <p:nvPr/>
        </p:nvGrpSpPr>
        <p:grpSpPr>
          <a:xfrm>
            <a:off x="225468" y="8482773"/>
            <a:ext cx="690031" cy="2399227"/>
            <a:chOff x="0" y="0"/>
            <a:chExt cx="181744" cy="631895"/>
          </a:xfrm>
        </p:grpSpPr>
        <p:sp>
          <p:nvSpPr>
            <p:cNvPr id="15" name="Freeform 15"/>
            <p:cNvSpPr/>
            <p:nvPr/>
          </p:nvSpPr>
          <p:spPr>
            <a:xfrm>
              <a:off x="0" y="0"/>
              <a:ext cx="181744" cy="631895"/>
            </a:xfrm>
            <a:custGeom>
              <a:avLst/>
              <a:gdLst/>
              <a:ahLst/>
              <a:cxnLst/>
              <a:rect l="l" t="t" r="r" b="b"/>
              <a:pathLst>
                <a:path w="181744" h="631895">
                  <a:moveTo>
                    <a:pt x="181744" y="90872"/>
                  </a:moveTo>
                  <a:lnTo>
                    <a:pt x="181744" y="541023"/>
                  </a:lnTo>
                  <a:cubicBezTo>
                    <a:pt x="181744" y="565124"/>
                    <a:pt x="172170" y="588238"/>
                    <a:pt x="155128" y="605279"/>
                  </a:cubicBezTo>
                  <a:cubicBezTo>
                    <a:pt x="138086" y="622321"/>
                    <a:pt x="114973" y="631895"/>
                    <a:pt x="90872" y="631895"/>
                  </a:cubicBezTo>
                  <a:lnTo>
                    <a:pt x="90872" y="631895"/>
                  </a:lnTo>
                  <a:cubicBezTo>
                    <a:pt x="40685" y="631895"/>
                    <a:pt x="0" y="591210"/>
                    <a:pt x="0" y="541023"/>
                  </a:cubicBezTo>
                  <a:lnTo>
                    <a:pt x="0" y="90872"/>
                  </a:lnTo>
                  <a:cubicBezTo>
                    <a:pt x="0" y="66771"/>
                    <a:pt x="9574" y="43658"/>
                    <a:pt x="26616" y="26616"/>
                  </a:cubicBezTo>
                  <a:cubicBezTo>
                    <a:pt x="43658" y="9574"/>
                    <a:pt x="66771" y="0"/>
                    <a:pt x="90872" y="0"/>
                  </a:cubicBezTo>
                  <a:lnTo>
                    <a:pt x="90872" y="0"/>
                  </a:lnTo>
                  <a:cubicBezTo>
                    <a:pt x="141059" y="0"/>
                    <a:pt x="181744" y="40685"/>
                    <a:pt x="181744" y="90872"/>
                  </a:cubicBezTo>
                  <a:close/>
                </a:path>
              </a:pathLst>
            </a:custGeom>
            <a:solidFill>
              <a:srgbClr val="1E2E4A"/>
            </a:solidFill>
            <a:ln cap="rnd">
              <a:noFill/>
              <a:prstDash val="solid"/>
              <a:round/>
            </a:ln>
          </p:spPr>
          <p:txBody>
            <a:bodyPr/>
            <a:lstStyle/>
            <a:p>
              <a:endParaRPr lang="pt-BR"/>
            </a:p>
          </p:txBody>
        </p:sp>
        <p:sp>
          <p:nvSpPr>
            <p:cNvPr id="16" name="TextBox 16"/>
            <p:cNvSpPr txBox="1"/>
            <p:nvPr/>
          </p:nvSpPr>
          <p:spPr>
            <a:xfrm>
              <a:off x="0" y="9525"/>
              <a:ext cx="181744" cy="622370"/>
            </a:xfrm>
            <a:prstGeom prst="rect">
              <a:avLst/>
            </a:prstGeom>
          </p:spPr>
          <p:txBody>
            <a:bodyPr lIns="50800" tIns="50800" rIns="50800" bIns="50800" rtlCol="0" anchor="ctr"/>
            <a:lstStyle/>
            <a:p>
              <a:pPr algn="ctr">
                <a:lnSpc>
                  <a:spcPts val="2879"/>
                </a:lnSpc>
              </a:pPr>
              <a:endParaRPr/>
            </a:p>
          </p:txBody>
        </p:sp>
      </p:grpSp>
      <p:grpSp>
        <p:nvGrpSpPr>
          <p:cNvPr id="17" name="Group 17"/>
          <p:cNvGrpSpPr/>
          <p:nvPr/>
        </p:nvGrpSpPr>
        <p:grpSpPr>
          <a:xfrm>
            <a:off x="1064741" y="8898092"/>
            <a:ext cx="690031" cy="2399227"/>
            <a:chOff x="0" y="0"/>
            <a:chExt cx="181744" cy="631895"/>
          </a:xfrm>
        </p:grpSpPr>
        <p:sp>
          <p:nvSpPr>
            <p:cNvPr id="18" name="Freeform 18"/>
            <p:cNvSpPr/>
            <p:nvPr/>
          </p:nvSpPr>
          <p:spPr>
            <a:xfrm>
              <a:off x="0" y="0"/>
              <a:ext cx="181744" cy="631895"/>
            </a:xfrm>
            <a:custGeom>
              <a:avLst/>
              <a:gdLst/>
              <a:ahLst/>
              <a:cxnLst/>
              <a:rect l="l" t="t" r="r" b="b"/>
              <a:pathLst>
                <a:path w="181744" h="631895">
                  <a:moveTo>
                    <a:pt x="181744" y="90872"/>
                  </a:moveTo>
                  <a:lnTo>
                    <a:pt x="181744" y="541023"/>
                  </a:lnTo>
                  <a:cubicBezTo>
                    <a:pt x="181744" y="565124"/>
                    <a:pt x="172170" y="588238"/>
                    <a:pt x="155128" y="605279"/>
                  </a:cubicBezTo>
                  <a:cubicBezTo>
                    <a:pt x="138086" y="622321"/>
                    <a:pt x="114973" y="631895"/>
                    <a:pt x="90872" y="631895"/>
                  </a:cubicBezTo>
                  <a:lnTo>
                    <a:pt x="90872" y="631895"/>
                  </a:lnTo>
                  <a:cubicBezTo>
                    <a:pt x="40685" y="631895"/>
                    <a:pt x="0" y="591210"/>
                    <a:pt x="0" y="541023"/>
                  </a:cubicBezTo>
                  <a:lnTo>
                    <a:pt x="0" y="90872"/>
                  </a:lnTo>
                  <a:cubicBezTo>
                    <a:pt x="0" y="66771"/>
                    <a:pt x="9574" y="43658"/>
                    <a:pt x="26616" y="26616"/>
                  </a:cubicBezTo>
                  <a:cubicBezTo>
                    <a:pt x="43658" y="9574"/>
                    <a:pt x="66771" y="0"/>
                    <a:pt x="90872" y="0"/>
                  </a:cubicBezTo>
                  <a:lnTo>
                    <a:pt x="90872" y="0"/>
                  </a:lnTo>
                  <a:cubicBezTo>
                    <a:pt x="141059" y="0"/>
                    <a:pt x="181744" y="40685"/>
                    <a:pt x="181744" y="90872"/>
                  </a:cubicBezTo>
                  <a:close/>
                </a:path>
              </a:pathLst>
            </a:custGeom>
            <a:solidFill>
              <a:srgbClr val="2F5F98"/>
            </a:solidFill>
            <a:ln cap="rnd">
              <a:noFill/>
              <a:prstDash val="solid"/>
              <a:round/>
            </a:ln>
          </p:spPr>
          <p:txBody>
            <a:bodyPr/>
            <a:lstStyle/>
            <a:p>
              <a:endParaRPr lang="pt-BR"/>
            </a:p>
          </p:txBody>
        </p:sp>
        <p:sp>
          <p:nvSpPr>
            <p:cNvPr id="19" name="TextBox 19"/>
            <p:cNvSpPr txBox="1"/>
            <p:nvPr/>
          </p:nvSpPr>
          <p:spPr>
            <a:xfrm>
              <a:off x="0" y="9525"/>
              <a:ext cx="181744" cy="622370"/>
            </a:xfrm>
            <a:prstGeom prst="rect">
              <a:avLst/>
            </a:prstGeom>
          </p:spPr>
          <p:txBody>
            <a:bodyPr lIns="50800" tIns="50800" rIns="50800" bIns="50800" rtlCol="0" anchor="ctr"/>
            <a:lstStyle/>
            <a:p>
              <a:pPr algn="ctr">
                <a:lnSpc>
                  <a:spcPts val="2879"/>
                </a:lnSpc>
              </a:pPr>
              <a:endParaRPr/>
            </a:p>
          </p:txBody>
        </p:sp>
      </p:grpSp>
      <p:grpSp>
        <p:nvGrpSpPr>
          <p:cNvPr id="20" name="Group 20"/>
          <p:cNvGrpSpPr/>
          <p:nvPr/>
        </p:nvGrpSpPr>
        <p:grpSpPr>
          <a:xfrm>
            <a:off x="16533228" y="-1171670"/>
            <a:ext cx="690031" cy="2399227"/>
            <a:chOff x="0" y="0"/>
            <a:chExt cx="181744" cy="631895"/>
          </a:xfrm>
        </p:grpSpPr>
        <p:sp>
          <p:nvSpPr>
            <p:cNvPr id="21" name="Freeform 21"/>
            <p:cNvSpPr/>
            <p:nvPr/>
          </p:nvSpPr>
          <p:spPr>
            <a:xfrm>
              <a:off x="0" y="0"/>
              <a:ext cx="181744" cy="631895"/>
            </a:xfrm>
            <a:custGeom>
              <a:avLst/>
              <a:gdLst/>
              <a:ahLst/>
              <a:cxnLst/>
              <a:rect l="l" t="t" r="r" b="b"/>
              <a:pathLst>
                <a:path w="181744" h="631895">
                  <a:moveTo>
                    <a:pt x="181744" y="90872"/>
                  </a:moveTo>
                  <a:lnTo>
                    <a:pt x="181744" y="541023"/>
                  </a:lnTo>
                  <a:cubicBezTo>
                    <a:pt x="181744" y="565124"/>
                    <a:pt x="172170" y="588238"/>
                    <a:pt x="155128" y="605279"/>
                  </a:cubicBezTo>
                  <a:cubicBezTo>
                    <a:pt x="138086" y="622321"/>
                    <a:pt x="114973" y="631895"/>
                    <a:pt x="90872" y="631895"/>
                  </a:cubicBezTo>
                  <a:lnTo>
                    <a:pt x="90872" y="631895"/>
                  </a:lnTo>
                  <a:cubicBezTo>
                    <a:pt x="40685" y="631895"/>
                    <a:pt x="0" y="591210"/>
                    <a:pt x="0" y="541023"/>
                  </a:cubicBezTo>
                  <a:lnTo>
                    <a:pt x="0" y="90872"/>
                  </a:lnTo>
                  <a:cubicBezTo>
                    <a:pt x="0" y="66771"/>
                    <a:pt x="9574" y="43658"/>
                    <a:pt x="26616" y="26616"/>
                  </a:cubicBezTo>
                  <a:cubicBezTo>
                    <a:pt x="43658" y="9574"/>
                    <a:pt x="66771" y="0"/>
                    <a:pt x="90872" y="0"/>
                  </a:cubicBezTo>
                  <a:lnTo>
                    <a:pt x="90872" y="0"/>
                  </a:lnTo>
                  <a:cubicBezTo>
                    <a:pt x="141059" y="0"/>
                    <a:pt x="181744" y="40685"/>
                    <a:pt x="181744" y="90872"/>
                  </a:cubicBezTo>
                  <a:close/>
                </a:path>
              </a:pathLst>
            </a:custGeom>
            <a:solidFill>
              <a:srgbClr val="1E2E4A"/>
            </a:solidFill>
            <a:ln cap="rnd">
              <a:noFill/>
              <a:prstDash val="solid"/>
              <a:round/>
            </a:ln>
          </p:spPr>
          <p:txBody>
            <a:bodyPr/>
            <a:lstStyle/>
            <a:p>
              <a:endParaRPr lang="pt-BR"/>
            </a:p>
          </p:txBody>
        </p:sp>
        <p:sp>
          <p:nvSpPr>
            <p:cNvPr id="22" name="TextBox 22"/>
            <p:cNvSpPr txBox="1"/>
            <p:nvPr/>
          </p:nvSpPr>
          <p:spPr>
            <a:xfrm>
              <a:off x="0" y="9525"/>
              <a:ext cx="181744" cy="622370"/>
            </a:xfrm>
            <a:prstGeom prst="rect">
              <a:avLst/>
            </a:prstGeom>
          </p:spPr>
          <p:txBody>
            <a:bodyPr lIns="50800" tIns="50800" rIns="50800" bIns="50800" rtlCol="0" anchor="ctr"/>
            <a:lstStyle/>
            <a:p>
              <a:pPr algn="ctr">
                <a:lnSpc>
                  <a:spcPts val="2879"/>
                </a:lnSpc>
              </a:pPr>
              <a:endParaRPr/>
            </a:p>
          </p:txBody>
        </p:sp>
      </p:grpSp>
      <p:grpSp>
        <p:nvGrpSpPr>
          <p:cNvPr id="23" name="Group 23"/>
          <p:cNvGrpSpPr/>
          <p:nvPr/>
        </p:nvGrpSpPr>
        <p:grpSpPr>
          <a:xfrm>
            <a:off x="17372501" y="-756351"/>
            <a:ext cx="690031" cy="2399227"/>
            <a:chOff x="0" y="0"/>
            <a:chExt cx="181744" cy="631895"/>
          </a:xfrm>
        </p:grpSpPr>
        <p:sp>
          <p:nvSpPr>
            <p:cNvPr id="24" name="Freeform 24"/>
            <p:cNvSpPr/>
            <p:nvPr/>
          </p:nvSpPr>
          <p:spPr>
            <a:xfrm>
              <a:off x="0" y="0"/>
              <a:ext cx="181744" cy="631895"/>
            </a:xfrm>
            <a:custGeom>
              <a:avLst/>
              <a:gdLst/>
              <a:ahLst/>
              <a:cxnLst/>
              <a:rect l="l" t="t" r="r" b="b"/>
              <a:pathLst>
                <a:path w="181744" h="631895">
                  <a:moveTo>
                    <a:pt x="181744" y="90872"/>
                  </a:moveTo>
                  <a:lnTo>
                    <a:pt x="181744" y="541023"/>
                  </a:lnTo>
                  <a:cubicBezTo>
                    <a:pt x="181744" y="565124"/>
                    <a:pt x="172170" y="588238"/>
                    <a:pt x="155128" y="605279"/>
                  </a:cubicBezTo>
                  <a:cubicBezTo>
                    <a:pt x="138086" y="622321"/>
                    <a:pt x="114973" y="631895"/>
                    <a:pt x="90872" y="631895"/>
                  </a:cubicBezTo>
                  <a:lnTo>
                    <a:pt x="90872" y="631895"/>
                  </a:lnTo>
                  <a:cubicBezTo>
                    <a:pt x="40685" y="631895"/>
                    <a:pt x="0" y="591210"/>
                    <a:pt x="0" y="541023"/>
                  </a:cubicBezTo>
                  <a:lnTo>
                    <a:pt x="0" y="90872"/>
                  </a:lnTo>
                  <a:cubicBezTo>
                    <a:pt x="0" y="66771"/>
                    <a:pt x="9574" y="43658"/>
                    <a:pt x="26616" y="26616"/>
                  </a:cubicBezTo>
                  <a:cubicBezTo>
                    <a:pt x="43658" y="9574"/>
                    <a:pt x="66771" y="0"/>
                    <a:pt x="90872" y="0"/>
                  </a:cubicBezTo>
                  <a:lnTo>
                    <a:pt x="90872" y="0"/>
                  </a:lnTo>
                  <a:cubicBezTo>
                    <a:pt x="141059" y="0"/>
                    <a:pt x="181744" y="40685"/>
                    <a:pt x="181744" y="90872"/>
                  </a:cubicBezTo>
                  <a:close/>
                </a:path>
              </a:pathLst>
            </a:custGeom>
            <a:solidFill>
              <a:srgbClr val="2F5F98"/>
            </a:solidFill>
            <a:ln cap="rnd">
              <a:noFill/>
              <a:prstDash val="solid"/>
              <a:round/>
            </a:ln>
          </p:spPr>
          <p:txBody>
            <a:bodyPr/>
            <a:lstStyle/>
            <a:p>
              <a:endParaRPr lang="pt-BR"/>
            </a:p>
          </p:txBody>
        </p:sp>
        <p:sp>
          <p:nvSpPr>
            <p:cNvPr id="25" name="TextBox 25"/>
            <p:cNvSpPr txBox="1"/>
            <p:nvPr/>
          </p:nvSpPr>
          <p:spPr>
            <a:xfrm>
              <a:off x="0" y="9525"/>
              <a:ext cx="181744" cy="622370"/>
            </a:xfrm>
            <a:prstGeom prst="rect">
              <a:avLst/>
            </a:prstGeom>
          </p:spPr>
          <p:txBody>
            <a:bodyPr lIns="50800" tIns="50800" rIns="50800" bIns="50800" rtlCol="0" anchor="ctr"/>
            <a:lstStyle/>
            <a:p>
              <a:pPr algn="ctr">
                <a:lnSpc>
                  <a:spcPts val="2879"/>
                </a:lnSpc>
              </a:pPr>
              <a:endParaRPr/>
            </a:p>
          </p:txBody>
        </p:sp>
      </p:grpSp>
      <p:sp>
        <p:nvSpPr>
          <p:cNvPr id="26" name="TextBox 26"/>
          <p:cNvSpPr txBox="1"/>
          <p:nvPr/>
        </p:nvSpPr>
        <p:spPr>
          <a:xfrm>
            <a:off x="5480218" y="6962843"/>
            <a:ext cx="2870320" cy="762000"/>
          </a:xfrm>
          <a:prstGeom prst="rect">
            <a:avLst/>
          </a:prstGeom>
        </p:spPr>
        <p:txBody>
          <a:bodyPr lIns="0" tIns="0" rIns="0" bIns="0" rtlCol="0" anchor="t">
            <a:spAutoFit/>
          </a:bodyPr>
          <a:lstStyle/>
          <a:p>
            <a:pPr algn="ctr">
              <a:lnSpc>
                <a:spcPts val="2879"/>
              </a:lnSpc>
            </a:pPr>
            <a:r>
              <a:rPr lang="en-US" sz="2400" b="1">
                <a:solidFill>
                  <a:srgbClr val="000000"/>
                </a:solidFill>
                <a:latin typeface="Calibri (MS) Bold"/>
                <a:ea typeface="Calibri (MS) Bold"/>
                <a:cs typeface="Calibri (MS) Bold"/>
                <a:sym typeface="Calibri (MS) Bold"/>
              </a:rPr>
              <a:t>GABRIELLY NASCIMENTO BENTO</a:t>
            </a:r>
          </a:p>
        </p:txBody>
      </p:sp>
      <p:sp>
        <p:nvSpPr>
          <p:cNvPr id="27" name="TextBox 27"/>
          <p:cNvSpPr txBox="1"/>
          <p:nvPr/>
        </p:nvSpPr>
        <p:spPr>
          <a:xfrm>
            <a:off x="9837393" y="6962843"/>
            <a:ext cx="2859348" cy="762000"/>
          </a:xfrm>
          <a:prstGeom prst="rect">
            <a:avLst/>
          </a:prstGeom>
        </p:spPr>
        <p:txBody>
          <a:bodyPr lIns="0" tIns="0" rIns="0" bIns="0" rtlCol="0" anchor="t">
            <a:spAutoFit/>
          </a:bodyPr>
          <a:lstStyle/>
          <a:p>
            <a:pPr algn="ctr">
              <a:lnSpc>
                <a:spcPts val="2879"/>
              </a:lnSpc>
            </a:pPr>
            <a:r>
              <a:rPr lang="en-US" sz="2400" b="1">
                <a:solidFill>
                  <a:srgbClr val="000000"/>
                </a:solidFill>
                <a:latin typeface="Calibri (MS) Bold"/>
                <a:ea typeface="Calibri (MS) Bold"/>
                <a:cs typeface="Calibri (MS) Bold"/>
                <a:sym typeface="Calibri (MS) Bold"/>
              </a:rPr>
              <a:t>GUSTAVO HENRIQUE RIBEIRO DA SILVA</a:t>
            </a:r>
          </a:p>
        </p:txBody>
      </p:sp>
      <p:sp>
        <p:nvSpPr>
          <p:cNvPr id="28" name="TextBox 28"/>
          <p:cNvSpPr txBox="1"/>
          <p:nvPr/>
        </p:nvSpPr>
        <p:spPr>
          <a:xfrm>
            <a:off x="14236311" y="6962843"/>
            <a:ext cx="2704496" cy="762000"/>
          </a:xfrm>
          <a:prstGeom prst="rect">
            <a:avLst/>
          </a:prstGeom>
        </p:spPr>
        <p:txBody>
          <a:bodyPr lIns="0" tIns="0" rIns="0" bIns="0" rtlCol="0" anchor="t">
            <a:spAutoFit/>
          </a:bodyPr>
          <a:lstStyle/>
          <a:p>
            <a:pPr algn="ctr">
              <a:lnSpc>
                <a:spcPts val="2879"/>
              </a:lnSpc>
            </a:pPr>
            <a:r>
              <a:rPr lang="en-US" sz="2400" b="1">
                <a:solidFill>
                  <a:srgbClr val="000000"/>
                </a:solidFill>
                <a:latin typeface="Calibri (MS) Bold"/>
                <a:ea typeface="Calibri (MS) Bold"/>
                <a:cs typeface="Calibri (MS) Bold"/>
                <a:sym typeface="Calibri (MS) Bold"/>
              </a:rPr>
              <a:t>JHONATA ALVES DO NASCIMENTO</a:t>
            </a:r>
          </a:p>
        </p:txBody>
      </p:sp>
      <p:sp>
        <p:nvSpPr>
          <p:cNvPr id="29" name="TextBox 29"/>
          <p:cNvSpPr txBox="1"/>
          <p:nvPr/>
        </p:nvSpPr>
        <p:spPr>
          <a:xfrm>
            <a:off x="1505713" y="6962843"/>
            <a:ext cx="2387458" cy="1193156"/>
          </a:xfrm>
          <a:prstGeom prst="rect">
            <a:avLst/>
          </a:prstGeom>
        </p:spPr>
        <p:txBody>
          <a:bodyPr lIns="0" tIns="0" rIns="0" bIns="0" rtlCol="0" anchor="t">
            <a:spAutoFit/>
          </a:bodyPr>
          <a:lstStyle/>
          <a:p>
            <a:pPr algn="ctr">
              <a:lnSpc>
                <a:spcPts val="2879"/>
              </a:lnSpc>
            </a:pPr>
            <a:r>
              <a:rPr lang="en-US" sz="2400" b="1">
                <a:solidFill>
                  <a:srgbClr val="000000"/>
                </a:solidFill>
                <a:latin typeface="Calibri (MS) Bold"/>
                <a:ea typeface="Calibri (MS) Bold"/>
                <a:cs typeface="Calibri (MS) Bold"/>
                <a:sym typeface="Calibri (MS) Bold"/>
              </a:rPr>
              <a:t>ESTER RODRIGUES SOARES</a:t>
            </a:r>
          </a:p>
        </p:txBody>
      </p:sp>
      <p:sp>
        <p:nvSpPr>
          <p:cNvPr id="30" name="TextBox 30"/>
          <p:cNvSpPr txBox="1"/>
          <p:nvPr/>
        </p:nvSpPr>
        <p:spPr>
          <a:xfrm>
            <a:off x="5920739" y="1311851"/>
            <a:ext cx="6446521" cy="819150"/>
          </a:xfrm>
          <a:prstGeom prst="rect">
            <a:avLst/>
          </a:prstGeom>
        </p:spPr>
        <p:txBody>
          <a:bodyPr lIns="0" tIns="0" rIns="0" bIns="0" rtlCol="0" anchor="t">
            <a:spAutoFit/>
          </a:bodyPr>
          <a:lstStyle/>
          <a:p>
            <a:pPr algn="ctr">
              <a:lnSpc>
                <a:spcPts val="6480"/>
              </a:lnSpc>
            </a:pPr>
            <a:r>
              <a:rPr lang="en-US" sz="5400">
                <a:solidFill>
                  <a:srgbClr val="EE8454"/>
                </a:solidFill>
                <a:latin typeface="League Spartan"/>
                <a:ea typeface="League Spartan"/>
                <a:cs typeface="League Spartan"/>
                <a:sym typeface="League Spartan"/>
              </a:rPr>
              <a:t>GROUP MEMBERS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7414310" y="169101"/>
            <a:ext cx="648222" cy="304468"/>
            <a:chOff x="0" y="0"/>
            <a:chExt cx="864296" cy="405958"/>
          </a:xfrm>
        </p:grpSpPr>
        <p:sp>
          <p:nvSpPr>
            <p:cNvPr id="3" name="Freeform 3"/>
            <p:cNvSpPr/>
            <p:nvPr/>
          </p:nvSpPr>
          <p:spPr>
            <a:xfrm>
              <a:off x="0" y="0"/>
              <a:ext cx="864235" cy="406019"/>
            </a:xfrm>
            <a:custGeom>
              <a:avLst/>
              <a:gdLst/>
              <a:ahLst/>
              <a:cxnLst/>
              <a:rect l="l" t="t" r="r" b="b"/>
              <a:pathLst>
                <a:path w="864235" h="406019">
                  <a:moveTo>
                    <a:pt x="0" y="0"/>
                  </a:moveTo>
                  <a:lnTo>
                    <a:pt x="864235" y="0"/>
                  </a:lnTo>
                  <a:lnTo>
                    <a:pt x="864235" y="406019"/>
                  </a:lnTo>
                  <a:lnTo>
                    <a:pt x="0" y="406019"/>
                  </a:lnTo>
                  <a:lnTo>
                    <a:pt x="0" y="0"/>
                  </a:lnTo>
                  <a:close/>
                </a:path>
              </a:pathLst>
            </a:custGeom>
            <a:solidFill>
              <a:srgbClr val="000000">
                <a:alpha val="0"/>
              </a:srgbClr>
            </a:solidFill>
          </p:spPr>
          <p:txBody>
            <a:bodyPr/>
            <a:lstStyle/>
            <a:p>
              <a:endParaRPr lang="pt-BR"/>
            </a:p>
          </p:txBody>
        </p:sp>
      </p:grpSp>
      <p:grpSp>
        <p:nvGrpSpPr>
          <p:cNvPr id="4" name="Group 4"/>
          <p:cNvGrpSpPr>
            <a:grpSpLocks noChangeAspect="1"/>
          </p:cNvGrpSpPr>
          <p:nvPr/>
        </p:nvGrpSpPr>
        <p:grpSpPr>
          <a:xfrm>
            <a:off x="225468" y="169101"/>
            <a:ext cx="2815225" cy="133004"/>
            <a:chOff x="0" y="0"/>
            <a:chExt cx="3753634" cy="177338"/>
          </a:xfrm>
        </p:grpSpPr>
        <p:sp>
          <p:nvSpPr>
            <p:cNvPr id="5" name="Freeform 5"/>
            <p:cNvSpPr/>
            <p:nvPr/>
          </p:nvSpPr>
          <p:spPr>
            <a:xfrm>
              <a:off x="0" y="0"/>
              <a:ext cx="3753612" cy="177292"/>
            </a:xfrm>
            <a:custGeom>
              <a:avLst/>
              <a:gdLst/>
              <a:ahLst/>
              <a:cxnLst/>
              <a:rect l="l" t="t" r="r" b="b"/>
              <a:pathLst>
                <a:path w="3753612" h="177292">
                  <a:moveTo>
                    <a:pt x="0" y="0"/>
                  </a:moveTo>
                  <a:lnTo>
                    <a:pt x="3753612" y="0"/>
                  </a:lnTo>
                  <a:lnTo>
                    <a:pt x="3753612" y="177292"/>
                  </a:lnTo>
                  <a:lnTo>
                    <a:pt x="0" y="177292"/>
                  </a:lnTo>
                  <a:lnTo>
                    <a:pt x="0" y="0"/>
                  </a:lnTo>
                  <a:close/>
                </a:path>
              </a:pathLst>
            </a:custGeom>
            <a:solidFill>
              <a:srgbClr val="000000">
                <a:alpha val="0"/>
              </a:srgbClr>
            </a:solidFill>
          </p:spPr>
          <p:txBody>
            <a:bodyPr/>
            <a:lstStyle/>
            <a:p>
              <a:endParaRPr lang="pt-BR"/>
            </a:p>
          </p:txBody>
        </p:sp>
      </p:grpSp>
      <p:grpSp>
        <p:nvGrpSpPr>
          <p:cNvPr id="6" name="Group 6"/>
          <p:cNvGrpSpPr/>
          <p:nvPr/>
        </p:nvGrpSpPr>
        <p:grpSpPr>
          <a:xfrm>
            <a:off x="-1789065" y="473569"/>
            <a:ext cx="9781808" cy="1838501"/>
            <a:chOff x="0" y="0"/>
            <a:chExt cx="2879609" cy="541203"/>
          </a:xfrm>
        </p:grpSpPr>
        <p:sp>
          <p:nvSpPr>
            <p:cNvPr id="7" name="Freeform 7"/>
            <p:cNvSpPr/>
            <p:nvPr/>
          </p:nvSpPr>
          <p:spPr>
            <a:xfrm>
              <a:off x="0" y="0"/>
              <a:ext cx="2879609" cy="541203"/>
            </a:xfrm>
            <a:custGeom>
              <a:avLst/>
              <a:gdLst/>
              <a:ahLst/>
              <a:cxnLst/>
              <a:rect l="l" t="t" r="r" b="b"/>
              <a:pathLst>
                <a:path w="2879609" h="541203">
                  <a:moveTo>
                    <a:pt x="2879609" y="79146"/>
                  </a:moveTo>
                  <a:lnTo>
                    <a:pt x="2879609" y="462057"/>
                  </a:lnTo>
                  <a:cubicBezTo>
                    <a:pt x="2879609" y="483048"/>
                    <a:pt x="2871270" y="503179"/>
                    <a:pt x="2856428" y="518022"/>
                  </a:cubicBezTo>
                  <a:cubicBezTo>
                    <a:pt x="2841585" y="532865"/>
                    <a:pt x="2821454" y="541203"/>
                    <a:pt x="2800463" y="541203"/>
                  </a:cubicBezTo>
                  <a:lnTo>
                    <a:pt x="79146" y="541203"/>
                  </a:lnTo>
                  <a:cubicBezTo>
                    <a:pt x="58155" y="541203"/>
                    <a:pt x="38024" y="532865"/>
                    <a:pt x="23181" y="518022"/>
                  </a:cubicBezTo>
                  <a:cubicBezTo>
                    <a:pt x="8339" y="503179"/>
                    <a:pt x="0" y="483048"/>
                    <a:pt x="0" y="462057"/>
                  </a:cubicBezTo>
                  <a:lnTo>
                    <a:pt x="0" y="79146"/>
                  </a:lnTo>
                  <a:cubicBezTo>
                    <a:pt x="0" y="58155"/>
                    <a:pt x="8339" y="38024"/>
                    <a:pt x="23181" y="23181"/>
                  </a:cubicBezTo>
                  <a:cubicBezTo>
                    <a:pt x="38024" y="8339"/>
                    <a:pt x="58155" y="0"/>
                    <a:pt x="79146" y="0"/>
                  </a:cubicBezTo>
                  <a:lnTo>
                    <a:pt x="2800463" y="0"/>
                  </a:lnTo>
                  <a:cubicBezTo>
                    <a:pt x="2844174" y="0"/>
                    <a:pt x="2879609" y="35435"/>
                    <a:pt x="2879609" y="79146"/>
                  </a:cubicBezTo>
                  <a:close/>
                </a:path>
              </a:pathLst>
            </a:custGeom>
            <a:solidFill>
              <a:srgbClr val="1E2E4A"/>
            </a:solidFill>
            <a:ln cap="rnd">
              <a:noFill/>
              <a:prstDash val="solid"/>
              <a:round/>
            </a:ln>
          </p:spPr>
          <p:txBody>
            <a:bodyPr/>
            <a:lstStyle/>
            <a:p>
              <a:endParaRPr lang="pt-BR"/>
            </a:p>
          </p:txBody>
        </p:sp>
        <p:sp>
          <p:nvSpPr>
            <p:cNvPr id="8" name="TextBox 8"/>
            <p:cNvSpPr txBox="1"/>
            <p:nvPr/>
          </p:nvSpPr>
          <p:spPr>
            <a:xfrm>
              <a:off x="0" y="9525"/>
              <a:ext cx="2879609" cy="531678"/>
            </a:xfrm>
            <a:prstGeom prst="rect">
              <a:avLst/>
            </a:prstGeom>
          </p:spPr>
          <p:txBody>
            <a:bodyPr lIns="50800" tIns="50800" rIns="50800" bIns="50800" rtlCol="0" anchor="ctr"/>
            <a:lstStyle/>
            <a:p>
              <a:pPr algn="ctr">
                <a:lnSpc>
                  <a:spcPts val="2879"/>
                </a:lnSpc>
              </a:pPr>
              <a:endParaRPr/>
            </a:p>
          </p:txBody>
        </p:sp>
      </p:grpSp>
      <p:grpSp>
        <p:nvGrpSpPr>
          <p:cNvPr id="9" name="Group 9"/>
          <p:cNvGrpSpPr/>
          <p:nvPr/>
        </p:nvGrpSpPr>
        <p:grpSpPr>
          <a:xfrm>
            <a:off x="16569269" y="8717660"/>
            <a:ext cx="690031" cy="2399227"/>
            <a:chOff x="0" y="0"/>
            <a:chExt cx="181744" cy="631895"/>
          </a:xfrm>
        </p:grpSpPr>
        <p:sp>
          <p:nvSpPr>
            <p:cNvPr id="10" name="Freeform 10"/>
            <p:cNvSpPr/>
            <p:nvPr/>
          </p:nvSpPr>
          <p:spPr>
            <a:xfrm>
              <a:off x="0" y="0"/>
              <a:ext cx="181744" cy="631895"/>
            </a:xfrm>
            <a:custGeom>
              <a:avLst/>
              <a:gdLst/>
              <a:ahLst/>
              <a:cxnLst/>
              <a:rect l="l" t="t" r="r" b="b"/>
              <a:pathLst>
                <a:path w="181744" h="631895">
                  <a:moveTo>
                    <a:pt x="181744" y="90872"/>
                  </a:moveTo>
                  <a:lnTo>
                    <a:pt x="181744" y="541023"/>
                  </a:lnTo>
                  <a:cubicBezTo>
                    <a:pt x="181744" y="565124"/>
                    <a:pt x="172170" y="588238"/>
                    <a:pt x="155128" y="605279"/>
                  </a:cubicBezTo>
                  <a:cubicBezTo>
                    <a:pt x="138086" y="622321"/>
                    <a:pt x="114973" y="631895"/>
                    <a:pt x="90872" y="631895"/>
                  </a:cubicBezTo>
                  <a:lnTo>
                    <a:pt x="90872" y="631895"/>
                  </a:lnTo>
                  <a:cubicBezTo>
                    <a:pt x="40685" y="631895"/>
                    <a:pt x="0" y="591210"/>
                    <a:pt x="0" y="541023"/>
                  </a:cubicBezTo>
                  <a:lnTo>
                    <a:pt x="0" y="90872"/>
                  </a:lnTo>
                  <a:cubicBezTo>
                    <a:pt x="0" y="66771"/>
                    <a:pt x="9574" y="43658"/>
                    <a:pt x="26616" y="26616"/>
                  </a:cubicBezTo>
                  <a:cubicBezTo>
                    <a:pt x="43658" y="9574"/>
                    <a:pt x="66771" y="0"/>
                    <a:pt x="90872" y="0"/>
                  </a:cubicBezTo>
                  <a:lnTo>
                    <a:pt x="90872" y="0"/>
                  </a:lnTo>
                  <a:cubicBezTo>
                    <a:pt x="141059" y="0"/>
                    <a:pt x="181744" y="40685"/>
                    <a:pt x="181744" y="90872"/>
                  </a:cubicBezTo>
                  <a:close/>
                </a:path>
              </a:pathLst>
            </a:custGeom>
            <a:solidFill>
              <a:srgbClr val="1E2E4A"/>
            </a:solidFill>
            <a:ln cap="rnd">
              <a:noFill/>
              <a:prstDash val="solid"/>
              <a:round/>
            </a:ln>
          </p:spPr>
          <p:txBody>
            <a:bodyPr/>
            <a:lstStyle/>
            <a:p>
              <a:endParaRPr lang="pt-BR"/>
            </a:p>
          </p:txBody>
        </p:sp>
        <p:sp>
          <p:nvSpPr>
            <p:cNvPr id="11" name="TextBox 11"/>
            <p:cNvSpPr txBox="1"/>
            <p:nvPr/>
          </p:nvSpPr>
          <p:spPr>
            <a:xfrm>
              <a:off x="0" y="9525"/>
              <a:ext cx="181744" cy="622370"/>
            </a:xfrm>
            <a:prstGeom prst="rect">
              <a:avLst/>
            </a:prstGeom>
          </p:spPr>
          <p:txBody>
            <a:bodyPr lIns="50800" tIns="50800" rIns="50800" bIns="50800" rtlCol="0" anchor="ctr"/>
            <a:lstStyle/>
            <a:p>
              <a:pPr algn="ctr">
                <a:lnSpc>
                  <a:spcPts val="2879"/>
                </a:lnSpc>
              </a:pPr>
              <a:endParaRPr/>
            </a:p>
          </p:txBody>
        </p:sp>
      </p:grpSp>
      <p:grpSp>
        <p:nvGrpSpPr>
          <p:cNvPr id="12" name="Group 12"/>
          <p:cNvGrpSpPr/>
          <p:nvPr/>
        </p:nvGrpSpPr>
        <p:grpSpPr>
          <a:xfrm>
            <a:off x="15704731" y="9258300"/>
            <a:ext cx="690031" cy="2399227"/>
            <a:chOff x="0" y="0"/>
            <a:chExt cx="181744" cy="631895"/>
          </a:xfrm>
        </p:grpSpPr>
        <p:sp>
          <p:nvSpPr>
            <p:cNvPr id="13" name="Freeform 13"/>
            <p:cNvSpPr/>
            <p:nvPr/>
          </p:nvSpPr>
          <p:spPr>
            <a:xfrm>
              <a:off x="0" y="0"/>
              <a:ext cx="181744" cy="631895"/>
            </a:xfrm>
            <a:custGeom>
              <a:avLst/>
              <a:gdLst/>
              <a:ahLst/>
              <a:cxnLst/>
              <a:rect l="l" t="t" r="r" b="b"/>
              <a:pathLst>
                <a:path w="181744" h="631895">
                  <a:moveTo>
                    <a:pt x="181744" y="90872"/>
                  </a:moveTo>
                  <a:lnTo>
                    <a:pt x="181744" y="541023"/>
                  </a:lnTo>
                  <a:cubicBezTo>
                    <a:pt x="181744" y="565124"/>
                    <a:pt x="172170" y="588238"/>
                    <a:pt x="155128" y="605279"/>
                  </a:cubicBezTo>
                  <a:cubicBezTo>
                    <a:pt x="138086" y="622321"/>
                    <a:pt x="114973" y="631895"/>
                    <a:pt x="90872" y="631895"/>
                  </a:cubicBezTo>
                  <a:lnTo>
                    <a:pt x="90872" y="631895"/>
                  </a:lnTo>
                  <a:cubicBezTo>
                    <a:pt x="40685" y="631895"/>
                    <a:pt x="0" y="591210"/>
                    <a:pt x="0" y="541023"/>
                  </a:cubicBezTo>
                  <a:lnTo>
                    <a:pt x="0" y="90872"/>
                  </a:lnTo>
                  <a:cubicBezTo>
                    <a:pt x="0" y="66771"/>
                    <a:pt x="9574" y="43658"/>
                    <a:pt x="26616" y="26616"/>
                  </a:cubicBezTo>
                  <a:cubicBezTo>
                    <a:pt x="43658" y="9574"/>
                    <a:pt x="66771" y="0"/>
                    <a:pt x="90872" y="0"/>
                  </a:cubicBezTo>
                  <a:lnTo>
                    <a:pt x="90872" y="0"/>
                  </a:lnTo>
                  <a:cubicBezTo>
                    <a:pt x="141059" y="0"/>
                    <a:pt x="181744" y="40685"/>
                    <a:pt x="181744" y="90872"/>
                  </a:cubicBezTo>
                  <a:close/>
                </a:path>
              </a:pathLst>
            </a:custGeom>
            <a:solidFill>
              <a:srgbClr val="2F5F98"/>
            </a:solidFill>
            <a:ln cap="rnd">
              <a:noFill/>
              <a:prstDash val="solid"/>
              <a:round/>
            </a:ln>
          </p:spPr>
          <p:txBody>
            <a:bodyPr/>
            <a:lstStyle/>
            <a:p>
              <a:endParaRPr lang="pt-BR"/>
            </a:p>
          </p:txBody>
        </p:sp>
        <p:sp>
          <p:nvSpPr>
            <p:cNvPr id="14" name="TextBox 14"/>
            <p:cNvSpPr txBox="1"/>
            <p:nvPr/>
          </p:nvSpPr>
          <p:spPr>
            <a:xfrm>
              <a:off x="0" y="9525"/>
              <a:ext cx="181744" cy="622370"/>
            </a:xfrm>
            <a:prstGeom prst="rect">
              <a:avLst/>
            </a:prstGeom>
          </p:spPr>
          <p:txBody>
            <a:bodyPr lIns="50800" tIns="50800" rIns="50800" bIns="50800" rtlCol="0" anchor="ctr"/>
            <a:lstStyle/>
            <a:p>
              <a:pPr algn="ctr">
                <a:lnSpc>
                  <a:spcPts val="2879"/>
                </a:lnSpc>
              </a:pPr>
              <a:endParaRPr/>
            </a:p>
          </p:txBody>
        </p:sp>
      </p:grpSp>
      <p:sp>
        <p:nvSpPr>
          <p:cNvPr id="15" name="Freeform 15"/>
          <p:cNvSpPr/>
          <p:nvPr/>
        </p:nvSpPr>
        <p:spPr>
          <a:xfrm>
            <a:off x="11030439" y="3189957"/>
            <a:ext cx="5538830" cy="5158036"/>
          </a:xfrm>
          <a:custGeom>
            <a:avLst/>
            <a:gdLst/>
            <a:ahLst/>
            <a:cxnLst/>
            <a:rect l="l" t="t" r="r" b="b"/>
            <a:pathLst>
              <a:path w="5538830" h="5158036">
                <a:moveTo>
                  <a:pt x="0" y="0"/>
                </a:moveTo>
                <a:lnTo>
                  <a:pt x="5538830" y="0"/>
                </a:lnTo>
                <a:lnTo>
                  <a:pt x="5538830" y="5158036"/>
                </a:lnTo>
                <a:lnTo>
                  <a:pt x="0" y="5158036"/>
                </a:lnTo>
                <a:lnTo>
                  <a:pt x="0" y="0"/>
                </a:lnTo>
                <a:close/>
              </a:path>
            </a:pathLst>
          </a:custGeom>
          <a:blipFill>
            <a:blip r:embed="rId3"/>
            <a:stretch>
              <a:fillRect/>
            </a:stretch>
          </a:blipFill>
        </p:spPr>
        <p:txBody>
          <a:bodyPr/>
          <a:lstStyle/>
          <a:p>
            <a:endParaRPr lang="pt-BR"/>
          </a:p>
        </p:txBody>
      </p:sp>
      <p:sp>
        <p:nvSpPr>
          <p:cNvPr id="16" name="TextBox 16"/>
          <p:cNvSpPr txBox="1"/>
          <p:nvPr/>
        </p:nvSpPr>
        <p:spPr>
          <a:xfrm>
            <a:off x="1633081" y="5105400"/>
            <a:ext cx="7510919" cy="1289050"/>
          </a:xfrm>
          <a:prstGeom prst="rect">
            <a:avLst/>
          </a:prstGeom>
        </p:spPr>
        <p:txBody>
          <a:bodyPr lIns="0" tIns="0" rIns="0" bIns="0" rtlCol="0" anchor="t">
            <a:spAutoFit/>
          </a:bodyPr>
          <a:lstStyle/>
          <a:p>
            <a:pPr algn="just">
              <a:lnSpc>
                <a:spcPts val="3499"/>
              </a:lnSpc>
            </a:pPr>
            <a:r>
              <a:rPr lang="en-US" sz="2499">
                <a:solidFill>
                  <a:srgbClr val="000000"/>
                </a:solidFill>
                <a:latin typeface="Verdana Pro"/>
                <a:ea typeface="Verdana Pro"/>
                <a:cs typeface="Verdana Pro"/>
                <a:sym typeface="Verdana Pro"/>
              </a:rPr>
              <a:t>Trucks pose </a:t>
            </a:r>
            <a:r>
              <a:rPr lang="en-US" sz="2499" b="1">
                <a:solidFill>
                  <a:srgbClr val="2F5F98"/>
                </a:solidFill>
                <a:latin typeface="Verdana Pro Bold"/>
                <a:ea typeface="Verdana Pro Bold"/>
                <a:cs typeface="Verdana Pro Bold"/>
                <a:sym typeface="Verdana Pro Bold"/>
              </a:rPr>
              <a:t>serious risks</a:t>
            </a:r>
            <a:r>
              <a:rPr lang="en-US" sz="2499">
                <a:solidFill>
                  <a:srgbClr val="000000"/>
                </a:solidFill>
                <a:latin typeface="Verdana Pro"/>
                <a:ea typeface="Verdana Pro"/>
                <a:cs typeface="Verdana Pro"/>
                <a:sym typeface="Verdana Pro"/>
              </a:rPr>
              <a:t> on the road due to </a:t>
            </a:r>
            <a:r>
              <a:rPr lang="en-US" sz="2499" b="1">
                <a:solidFill>
                  <a:srgbClr val="2F5F98"/>
                </a:solidFill>
                <a:latin typeface="Verdana Pro Bold"/>
                <a:ea typeface="Verdana Pro Bold"/>
                <a:cs typeface="Verdana Pro Bold"/>
                <a:sym typeface="Verdana Pro Bold"/>
              </a:rPr>
              <a:t>limited visibility</a:t>
            </a:r>
            <a:r>
              <a:rPr lang="en-US" sz="2499">
                <a:solidFill>
                  <a:srgbClr val="000000"/>
                </a:solidFill>
                <a:latin typeface="Verdana Pro"/>
                <a:ea typeface="Verdana Pro"/>
                <a:cs typeface="Verdana Pro"/>
                <a:sym typeface="Verdana Pro"/>
              </a:rPr>
              <a:t> of pedestrians, cyclists, and smaller vehicles.</a:t>
            </a:r>
          </a:p>
        </p:txBody>
      </p:sp>
      <p:sp>
        <p:nvSpPr>
          <p:cNvPr id="17" name="TextBox 17"/>
          <p:cNvSpPr txBox="1"/>
          <p:nvPr/>
        </p:nvSpPr>
        <p:spPr>
          <a:xfrm>
            <a:off x="3101839" y="1127708"/>
            <a:ext cx="4037957" cy="596900"/>
          </a:xfrm>
          <a:prstGeom prst="rect">
            <a:avLst/>
          </a:prstGeom>
        </p:spPr>
        <p:txBody>
          <a:bodyPr lIns="0" tIns="0" rIns="0" bIns="0" rtlCol="0" anchor="t">
            <a:spAutoFit/>
          </a:bodyPr>
          <a:lstStyle/>
          <a:p>
            <a:pPr algn="r">
              <a:lnSpc>
                <a:spcPts val="4900"/>
              </a:lnSpc>
            </a:pPr>
            <a:r>
              <a:rPr lang="en-US" sz="3500" b="1">
                <a:solidFill>
                  <a:srgbClr val="EE8454"/>
                </a:solidFill>
                <a:latin typeface="League Spartan"/>
                <a:ea typeface="League Spartan"/>
                <a:cs typeface="League Spartan"/>
                <a:sym typeface="League Spartan"/>
              </a:rPr>
              <a:t>OUR THEME</a:t>
            </a:r>
          </a:p>
        </p:txBody>
      </p:sp>
      <p:sp>
        <p:nvSpPr>
          <p:cNvPr id="18" name="TextBox 18"/>
          <p:cNvSpPr txBox="1"/>
          <p:nvPr/>
        </p:nvSpPr>
        <p:spPr>
          <a:xfrm>
            <a:off x="1633081" y="6716786"/>
            <a:ext cx="7510919" cy="1289050"/>
          </a:xfrm>
          <a:prstGeom prst="rect">
            <a:avLst/>
          </a:prstGeom>
        </p:spPr>
        <p:txBody>
          <a:bodyPr lIns="0" tIns="0" rIns="0" bIns="0" rtlCol="0" anchor="t">
            <a:spAutoFit/>
          </a:bodyPr>
          <a:lstStyle/>
          <a:p>
            <a:pPr algn="just">
              <a:lnSpc>
                <a:spcPts val="3499"/>
              </a:lnSpc>
            </a:pPr>
            <a:r>
              <a:rPr lang="en-US" sz="2499">
                <a:solidFill>
                  <a:srgbClr val="000000"/>
                </a:solidFill>
                <a:latin typeface="Verdana Pro"/>
                <a:ea typeface="Verdana Pro"/>
                <a:cs typeface="Verdana Pro"/>
                <a:sym typeface="Verdana Pro"/>
              </a:rPr>
              <a:t>This work aims to </a:t>
            </a:r>
            <a:r>
              <a:rPr lang="en-US" sz="2499" b="1">
                <a:solidFill>
                  <a:srgbClr val="2F5F98"/>
                </a:solidFill>
                <a:latin typeface="Verdana Pro Bold"/>
                <a:ea typeface="Verdana Pro Bold"/>
                <a:cs typeface="Verdana Pro Bold"/>
                <a:sym typeface="Verdana Pro Bold"/>
              </a:rPr>
              <a:t>provide solutions</a:t>
            </a:r>
            <a:r>
              <a:rPr lang="en-US" sz="2499">
                <a:solidFill>
                  <a:srgbClr val="000000"/>
                </a:solidFill>
                <a:latin typeface="Verdana Pro"/>
                <a:ea typeface="Verdana Pro"/>
                <a:cs typeface="Verdana Pro"/>
                <a:sym typeface="Verdana Pro"/>
              </a:rPr>
              <a:t> that </a:t>
            </a:r>
            <a:r>
              <a:rPr lang="en-US" sz="2499" b="1">
                <a:solidFill>
                  <a:srgbClr val="2F5F98"/>
                </a:solidFill>
                <a:latin typeface="Verdana Pro Bold"/>
                <a:ea typeface="Verdana Pro Bold"/>
                <a:cs typeface="Verdana Pro Bold"/>
                <a:sym typeface="Verdana Pro Bold"/>
              </a:rPr>
              <a:t>enhance safety</a:t>
            </a:r>
            <a:r>
              <a:rPr lang="en-US" sz="2499">
                <a:solidFill>
                  <a:srgbClr val="000000"/>
                </a:solidFill>
                <a:latin typeface="Verdana Pro"/>
                <a:ea typeface="Verdana Pro"/>
                <a:cs typeface="Verdana Pro"/>
                <a:sym typeface="Verdana Pro"/>
              </a:rPr>
              <a:t> and </a:t>
            </a:r>
            <a:r>
              <a:rPr lang="en-US" sz="2499" b="1">
                <a:solidFill>
                  <a:srgbClr val="2F5F98"/>
                </a:solidFill>
                <a:latin typeface="Verdana Pro Bold"/>
                <a:ea typeface="Verdana Pro Bold"/>
                <a:cs typeface="Verdana Pro Bold"/>
                <a:sym typeface="Verdana Pro Bold"/>
              </a:rPr>
              <a:t>reduce accidents</a:t>
            </a:r>
            <a:r>
              <a:rPr lang="en-US" sz="2499">
                <a:solidFill>
                  <a:srgbClr val="000000"/>
                </a:solidFill>
                <a:latin typeface="Verdana Pro"/>
                <a:ea typeface="Verdana Pro"/>
                <a:cs typeface="Verdana Pro"/>
                <a:sym typeface="Verdana Pro"/>
              </a:rPr>
              <a:t> caused by blind spots.</a:t>
            </a:r>
          </a:p>
        </p:txBody>
      </p:sp>
      <p:sp>
        <p:nvSpPr>
          <p:cNvPr id="19" name="TextBox 19"/>
          <p:cNvSpPr txBox="1"/>
          <p:nvPr/>
        </p:nvSpPr>
        <p:spPr>
          <a:xfrm>
            <a:off x="1226190" y="3400425"/>
            <a:ext cx="7031769" cy="1057275"/>
          </a:xfrm>
          <a:prstGeom prst="rect">
            <a:avLst/>
          </a:prstGeom>
        </p:spPr>
        <p:txBody>
          <a:bodyPr lIns="0" tIns="0" rIns="0" bIns="0" rtlCol="0" anchor="t">
            <a:spAutoFit/>
          </a:bodyPr>
          <a:lstStyle/>
          <a:p>
            <a:pPr algn="l">
              <a:lnSpc>
                <a:spcPts val="4200"/>
              </a:lnSpc>
            </a:pPr>
            <a:r>
              <a:rPr lang="en-US" sz="3000" b="1">
                <a:solidFill>
                  <a:srgbClr val="2F5F98"/>
                </a:solidFill>
                <a:latin typeface="League Spartan"/>
                <a:ea typeface="League Spartan"/>
                <a:cs typeface="League Spartan"/>
                <a:sym typeface="League Spartan"/>
              </a:rPr>
              <a:t>WHY A BLIND SPOT REDUCTION SYSTEM?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7414310" y="169101"/>
            <a:ext cx="648222" cy="304468"/>
            <a:chOff x="0" y="0"/>
            <a:chExt cx="864296" cy="405958"/>
          </a:xfrm>
        </p:grpSpPr>
        <p:sp>
          <p:nvSpPr>
            <p:cNvPr id="3" name="Freeform 3"/>
            <p:cNvSpPr/>
            <p:nvPr/>
          </p:nvSpPr>
          <p:spPr>
            <a:xfrm>
              <a:off x="0" y="0"/>
              <a:ext cx="864235" cy="406019"/>
            </a:xfrm>
            <a:custGeom>
              <a:avLst/>
              <a:gdLst/>
              <a:ahLst/>
              <a:cxnLst/>
              <a:rect l="l" t="t" r="r" b="b"/>
              <a:pathLst>
                <a:path w="864235" h="406019">
                  <a:moveTo>
                    <a:pt x="0" y="0"/>
                  </a:moveTo>
                  <a:lnTo>
                    <a:pt x="864235" y="0"/>
                  </a:lnTo>
                  <a:lnTo>
                    <a:pt x="864235" y="406019"/>
                  </a:lnTo>
                  <a:lnTo>
                    <a:pt x="0" y="406019"/>
                  </a:lnTo>
                  <a:lnTo>
                    <a:pt x="0" y="0"/>
                  </a:lnTo>
                  <a:close/>
                </a:path>
              </a:pathLst>
            </a:custGeom>
            <a:solidFill>
              <a:srgbClr val="000000">
                <a:alpha val="0"/>
              </a:srgbClr>
            </a:solidFill>
          </p:spPr>
          <p:txBody>
            <a:bodyPr/>
            <a:lstStyle/>
            <a:p>
              <a:endParaRPr lang="pt-BR"/>
            </a:p>
          </p:txBody>
        </p:sp>
      </p:grpSp>
      <p:grpSp>
        <p:nvGrpSpPr>
          <p:cNvPr id="4" name="Group 4"/>
          <p:cNvGrpSpPr>
            <a:grpSpLocks noChangeAspect="1"/>
          </p:cNvGrpSpPr>
          <p:nvPr/>
        </p:nvGrpSpPr>
        <p:grpSpPr>
          <a:xfrm>
            <a:off x="225468" y="169101"/>
            <a:ext cx="2815225" cy="133004"/>
            <a:chOff x="0" y="0"/>
            <a:chExt cx="3753634" cy="177338"/>
          </a:xfrm>
        </p:grpSpPr>
        <p:sp>
          <p:nvSpPr>
            <p:cNvPr id="5" name="Freeform 5"/>
            <p:cNvSpPr/>
            <p:nvPr/>
          </p:nvSpPr>
          <p:spPr>
            <a:xfrm>
              <a:off x="0" y="0"/>
              <a:ext cx="3753612" cy="177292"/>
            </a:xfrm>
            <a:custGeom>
              <a:avLst/>
              <a:gdLst/>
              <a:ahLst/>
              <a:cxnLst/>
              <a:rect l="l" t="t" r="r" b="b"/>
              <a:pathLst>
                <a:path w="3753612" h="177292">
                  <a:moveTo>
                    <a:pt x="0" y="0"/>
                  </a:moveTo>
                  <a:lnTo>
                    <a:pt x="3753612" y="0"/>
                  </a:lnTo>
                  <a:lnTo>
                    <a:pt x="3753612" y="177292"/>
                  </a:lnTo>
                  <a:lnTo>
                    <a:pt x="0" y="177292"/>
                  </a:lnTo>
                  <a:lnTo>
                    <a:pt x="0" y="0"/>
                  </a:lnTo>
                  <a:close/>
                </a:path>
              </a:pathLst>
            </a:custGeom>
            <a:solidFill>
              <a:srgbClr val="000000">
                <a:alpha val="0"/>
              </a:srgbClr>
            </a:solidFill>
          </p:spPr>
          <p:txBody>
            <a:bodyPr/>
            <a:lstStyle/>
            <a:p>
              <a:endParaRPr lang="pt-BR"/>
            </a:p>
          </p:txBody>
        </p:sp>
      </p:grpSp>
      <p:grpSp>
        <p:nvGrpSpPr>
          <p:cNvPr id="6" name="Group 6"/>
          <p:cNvGrpSpPr/>
          <p:nvPr/>
        </p:nvGrpSpPr>
        <p:grpSpPr>
          <a:xfrm>
            <a:off x="-1789065" y="473569"/>
            <a:ext cx="9781808" cy="1838501"/>
            <a:chOff x="0" y="0"/>
            <a:chExt cx="2879609" cy="541203"/>
          </a:xfrm>
        </p:grpSpPr>
        <p:sp>
          <p:nvSpPr>
            <p:cNvPr id="7" name="Freeform 7"/>
            <p:cNvSpPr/>
            <p:nvPr/>
          </p:nvSpPr>
          <p:spPr>
            <a:xfrm>
              <a:off x="0" y="0"/>
              <a:ext cx="2879609" cy="541203"/>
            </a:xfrm>
            <a:custGeom>
              <a:avLst/>
              <a:gdLst/>
              <a:ahLst/>
              <a:cxnLst/>
              <a:rect l="l" t="t" r="r" b="b"/>
              <a:pathLst>
                <a:path w="2879609" h="541203">
                  <a:moveTo>
                    <a:pt x="2879609" y="79146"/>
                  </a:moveTo>
                  <a:lnTo>
                    <a:pt x="2879609" y="462057"/>
                  </a:lnTo>
                  <a:cubicBezTo>
                    <a:pt x="2879609" y="483048"/>
                    <a:pt x="2871270" y="503179"/>
                    <a:pt x="2856428" y="518022"/>
                  </a:cubicBezTo>
                  <a:cubicBezTo>
                    <a:pt x="2841585" y="532865"/>
                    <a:pt x="2821454" y="541203"/>
                    <a:pt x="2800463" y="541203"/>
                  </a:cubicBezTo>
                  <a:lnTo>
                    <a:pt x="79146" y="541203"/>
                  </a:lnTo>
                  <a:cubicBezTo>
                    <a:pt x="58155" y="541203"/>
                    <a:pt x="38024" y="532865"/>
                    <a:pt x="23181" y="518022"/>
                  </a:cubicBezTo>
                  <a:cubicBezTo>
                    <a:pt x="8339" y="503179"/>
                    <a:pt x="0" y="483048"/>
                    <a:pt x="0" y="462057"/>
                  </a:cubicBezTo>
                  <a:lnTo>
                    <a:pt x="0" y="79146"/>
                  </a:lnTo>
                  <a:cubicBezTo>
                    <a:pt x="0" y="58155"/>
                    <a:pt x="8339" y="38024"/>
                    <a:pt x="23181" y="23181"/>
                  </a:cubicBezTo>
                  <a:cubicBezTo>
                    <a:pt x="38024" y="8339"/>
                    <a:pt x="58155" y="0"/>
                    <a:pt x="79146" y="0"/>
                  </a:cubicBezTo>
                  <a:lnTo>
                    <a:pt x="2800463" y="0"/>
                  </a:lnTo>
                  <a:cubicBezTo>
                    <a:pt x="2844174" y="0"/>
                    <a:pt x="2879609" y="35435"/>
                    <a:pt x="2879609" y="79146"/>
                  </a:cubicBezTo>
                  <a:close/>
                </a:path>
              </a:pathLst>
            </a:custGeom>
            <a:solidFill>
              <a:srgbClr val="1E2E4A"/>
            </a:solidFill>
            <a:ln cap="rnd">
              <a:noFill/>
              <a:prstDash val="solid"/>
              <a:round/>
            </a:ln>
          </p:spPr>
          <p:txBody>
            <a:bodyPr/>
            <a:lstStyle/>
            <a:p>
              <a:endParaRPr lang="pt-BR"/>
            </a:p>
          </p:txBody>
        </p:sp>
        <p:sp>
          <p:nvSpPr>
            <p:cNvPr id="8" name="TextBox 8"/>
            <p:cNvSpPr txBox="1"/>
            <p:nvPr/>
          </p:nvSpPr>
          <p:spPr>
            <a:xfrm>
              <a:off x="0" y="9525"/>
              <a:ext cx="2879609" cy="531678"/>
            </a:xfrm>
            <a:prstGeom prst="rect">
              <a:avLst/>
            </a:prstGeom>
          </p:spPr>
          <p:txBody>
            <a:bodyPr lIns="50800" tIns="50800" rIns="50800" bIns="50800" rtlCol="0" anchor="ctr"/>
            <a:lstStyle/>
            <a:p>
              <a:pPr algn="ctr">
                <a:lnSpc>
                  <a:spcPts val="2879"/>
                </a:lnSpc>
              </a:pPr>
              <a:endParaRPr/>
            </a:p>
          </p:txBody>
        </p:sp>
      </p:grpSp>
      <p:sp>
        <p:nvSpPr>
          <p:cNvPr id="9" name="TextBox 9"/>
          <p:cNvSpPr txBox="1"/>
          <p:nvPr/>
        </p:nvSpPr>
        <p:spPr>
          <a:xfrm>
            <a:off x="2036864" y="3749109"/>
            <a:ext cx="7510919" cy="850900"/>
          </a:xfrm>
          <a:prstGeom prst="rect">
            <a:avLst/>
          </a:prstGeom>
        </p:spPr>
        <p:txBody>
          <a:bodyPr lIns="0" tIns="0" rIns="0" bIns="0" rtlCol="0" anchor="t">
            <a:spAutoFit/>
          </a:bodyPr>
          <a:lstStyle/>
          <a:p>
            <a:pPr algn="just">
              <a:lnSpc>
                <a:spcPts val="3499"/>
              </a:lnSpc>
            </a:pPr>
            <a:r>
              <a:rPr lang="en-US" sz="2499" b="1">
                <a:solidFill>
                  <a:srgbClr val="2F5F98"/>
                </a:solidFill>
                <a:latin typeface="Verdana Pro Bold"/>
                <a:ea typeface="Verdana Pro Bold"/>
                <a:cs typeface="Verdana Pro Bold"/>
                <a:sym typeface="Verdana Pro Bold"/>
              </a:rPr>
              <a:t>Blind spot risk:</a:t>
            </a:r>
            <a:r>
              <a:rPr lang="en-US" sz="2499">
                <a:solidFill>
                  <a:srgbClr val="000000"/>
                </a:solidFill>
                <a:latin typeface="Verdana Pro"/>
                <a:ea typeface="Verdana Pro"/>
                <a:cs typeface="Verdana Pro"/>
                <a:sym typeface="Verdana Pro"/>
              </a:rPr>
              <a:t> large vehicles remain dangerous in urban traffic.</a:t>
            </a:r>
          </a:p>
        </p:txBody>
      </p:sp>
      <p:sp>
        <p:nvSpPr>
          <p:cNvPr id="10" name="TextBox 10"/>
          <p:cNvSpPr txBox="1"/>
          <p:nvPr/>
        </p:nvSpPr>
        <p:spPr>
          <a:xfrm>
            <a:off x="3637285" y="1127708"/>
            <a:ext cx="3502511" cy="596900"/>
          </a:xfrm>
          <a:prstGeom prst="rect">
            <a:avLst/>
          </a:prstGeom>
        </p:spPr>
        <p:txBody>
          <a:bodyPr lIns="0" tIns="0" rIns="0" bIns="0" rtlCol="0" anchor="t">
            <a:spAutoFit/>
          </a:bodyPr>
          <a:lstStyle/>
          <a:p>
            <a:pPr algn="r">
              <a:lnSpc>
                <a:spcPts val="4900"/>
              </a:lnSpc>
            </a:pPr>
            <a:r>
              <a:rPr lang="en-US" sz="3500" b="1">
                <a:solidFill>
                  <a:srgbClr val="EE8454"/>
                </a:solidFill>
                <a:latin typeface="League Spartan"/>
                <a:ea typeface="League Spartan"/>
                <a:cs typeface="League Spartan"/>
                <a:sym typeface="League Spartan"/>
              </a:rPr>
              <a:t>JUSTIFICATION</a:t>
            </a:r>
          </a:p>
        </p:txBody>
      </p:sp>
      <p:sp>
        <p:nvSpPr>
          <p:cNvPr id="11" name="Freeform 11"/>
          <p:cNvSpPr/>
          <p:nvPr/>
        </p:nvSpPr>
        <p:spPr>
          <a:xfrm>
            <a:off x="10694033" y="2583317"/>
            <a:ext cx="5734629" cy="6294105"/>
          </a:xfrm>
          <a:custGeom>
            <a:avLst/>
            <a:gdLst/>
            <a:ahLst/>
            <a:cxnLst/>
            <a:rect l="l" t="t" r="r" b="b"/>
            <a:pathLst>
              <a:path w="5734629" h="6294105">
                <a:moveTo>
                  <a:pt x="0" y="0"/>
                </a:moveTo>
                <a:lnTo>
                  <a:pt x="5734630" y="0"/>
                </a:lnTo>
                <a:lnTo>
                  <a:pt x="5734630" y="6294106"/>
                </a:lnTo>
                <a:lnTo>
                  <a:pt x="0" y="6294106"/>
                </a:lnTo>
                <a:lnTo>
                  <a:pt x="0" y="0"/>
                </a:lnTo>
                <a:close/>
              </a:path>
            </a:pathLst>
          </a:custGeom>
          <a:blipFill>
            <a:blip r:embed="rId2"/>
            <a:stretch>
              <a:fillRect/>
            </a:stretch>
          </a:blipFill>
        </p:spPr>
        <p:txBody>
          <a:bodyPr/>
          <a:lstStyle/>
          <a:p>
            <a:endParaRPr lang="pt-BR"/>
          </a:p>
        </p:txBody>
      </p:sp>
      <p:sp>
        <p:nvSpPr>
          <p:cNvPr id="12" name="TextBox 12"/>
          <p:cNvSpPr txBox="1"/>
          <p:nvPr/>
        </p:nvSpPr>
        <p:spPr>
          <a:xfrm>
            <a:off x="12292847" y="9029700"/>
            <a:ext cx="2537001" cy="228600"/>
          </a:xfrm>
          <a:prstGeom prst="rect">
            <a:avLst/>
          </a:prstGeom>
        </p:spPr>
        <p:txBody>
          <a:bodyPr lIns="0" tIns="0" rIns="0" bIns="0" rtlCol="0" anchor="t">
            <a:spAutoFit/>
          </a:bodyPr>
          <a:lstStyle/>
          <a:p>
            <a:pPr algn="ctr">
              <a:lnSpc>
                <a:spcPts val="1800"/>
              </a:lnSpc>
              <a:spcBef>
                <a:spcPct val="0"/>
              </a:spcBef>
            </a:pPr>
            <a:r>
              <a:rPr lang="en-US" sz="1500" b="1">
                <a:solidFill>
                  <a:srgbClr val="000000"/>
                </a:solidFill>
                <a:latin typeface="Verdana Pro Bold"/>
                <a:ea typeface="Verdana Pro Bold"/>
                <a:cs typeface="Verdana Pro Bold"/>
                <a:sym typeface="Verdana Pro Bold"/>
              </a:rPr>
              <a:t>Source</a:t>
            </a:r>
            <a:r>
              <a:rPr lang="en-US" sz="1500">
                <a:solidFill>
                  <a:srgbClr val="000000"/>
                </a:solidFill>
                <a:latin typeface="Verdana Pro"/>
                <a:ea typeface="Verdana Pro"/>
                <a:cs typeface="Verdana Pro"/>
                <a:sym typeface="Verdana Pro"/>
              </a:rPr>
              <a:t>: midiamax, 2024.</a:t>
            </a:r>
          </a:p>
        </p:txBody>
      </p:sp>
      <p:grpSp>
        <p:nvGrpSpPr>
          <p:cNvPr id="13" name="Group 13"/>
          <p:cNvGrpSpPr/>
          <p:nvPr/>
        </p:nvGrpSpPr>
        <p:grpSpPr>
          <a:xfrm>
            <a:off x="225468" y="8482773"/>
            <a:ext cx="690031" cy="2399227"/>
            <a:chOff x="0" y="0"/>
            <a:chExt cx="181744" cy="631895"/>
          </a:xfrm>
        </p:grpSpPr>
        <p:sp>
          <p:nvSpPr>
            <p:cNvPr id="14" name="Freeform 14"/>
            <p:cNvSpPr/>
            <p:nvPr/>
          </p:nvSpPr>
          <p:spPr>
            <a:xfrm>
              <a:off x="0" y="0"/>
              <a:ext cx="181744" cy="631895"/>
            </a:xfrm>
            <a:custGeom>
              <a:avLst/>
              <a:gdLst/>
              <a:ahLst/>
              <a:cxnLst/>
              <a:rect l="l" t="t" r="r" b="b"/>
              <a:pathLst>
                <a:path w="181744" h="631895">
                  <a:moveTo>
                    <a:pt x="181744" y="90872"/>
                  </a:moveTo>
                  <a:lnTo>
                    <a:pt x="181744" y="541023"/>
                  </a:lnTo>
                  <a:cubicBezTo>
                    <a:pt x="181744" y="565124"/>
                    <a:pt x="172170" y="588238"/>
                    <a:pt x="155128" y="605279"/>
                  </a:cubicBezTo>
                  <a:cubicBezTo>
                    <a:pt x="138086" y="622321"/>
                    <a:pt x="114973" y="631895"/>
                    <a:pt x="90872" y="631895"/>
                  </a:cubicBezTo>
                  <a:lnTo>
                    <a:pt x="90872" y="631895"/>
                  </a:lnTo>
                  <a:cubicBezTo>
                    <a:pt x="40685" y="631895"/>
                    <a:pt x="0" y="591210"/>
                    <a:pt x="0" y="541023"/>
                  </a:cubicBezTo>
                  <a:lnTo>
                    <a:pt x="0" y="90872"/>
                  </a:lnTo>
                  <a:cubicBezTo>
                    <a:pt x="0" y="66771"/>
                    <a:pt x="9574" y="43658"/>
                    <a:pt x="26616" y="26616"/>
                  </a:cubicBezTo>
                  <a:cubicBezTo>
                    <a:pt x="43658" y="9574"/>
                    <a:pt x="66771" y="0"/>
                    <a:pt x="90872" y="0"/>
                  </a:cubicBezTo>
                  <a:lnTo>
                    <a:pt x="90872" y="0"/>
                  </a:lnTo>
                  <a:cubicBezTo>
                    <a:pt x="141059" y="0"/>
                    <a:pt x="181744" y="40685"/>
                    <a:pt x="181744" y="90872"/>
                  </a:cubicBezTo>
                  <a:close/>
                </a:path>
              </a:pathLst>
            </a:custGeom>
            <a:solidFill>
              <a:srgbClr val="1E2E4A"/>
            </a:solidFill>
            <a:ln cap="rnd">
              <a:noFill/>
              <a:prstDash val="solid"/>
              <a:round/>
            </a:ln>
          </p:spPr>
          <p:txBody>
            <a:bodyPr/>
            <a:lstStyle/>
            <a:p>
              <a:endParaRPr lang="pt-BR"/>
            </a:p>
          </p:txBody>
        </p:sp>
        <p:sp>
          <p:nvSpPr>
            <p:cNvPr id="15" name="TextBox 15"/>
            <p:cNvSpPr txBox="1"/>
            <p:nvPr/>
          </p:nvSpPr>
          <p:spPr>
            <a:xfrm>
              <a:off x="0" y="9525"/>
              <a:ext cx="181744" cy="622370"/>
            </a:xfrm>
            <a:prstGeom prst="rect">
              <a:avLst/>
            </a:prstGeom>
          </p:spPr>
          <p:txBody>
            <a:bodyPr lIns="50800" tIns="50800" rIns="50800" bIns="50800" rtlCol="0" anchor="ctr"/>
            <a:lstStyle/>
            <a:p>
              <a:pPr algn="ctr">
                <a:lnSpc>
                  <a:spcPts val="2879"/>
                </a:lnSpc>
              </a:pPr>
              <a:endParaRPr/>
            </a:p>
          </p:txBody>
        </p:sp>
      </p:grpSp>
      <p:grpSp>
        <p:nvGrpSpPr>
          <p:cNvPr id="16" name="Group 16"/>
          <p:cNvGrpSpPr/>
          <p:nvPr/>
        </p:nvGrpSpPr>
        <p:grpSpPr>
          <a:xfrm>
            <a:off x="1064741" y="8898092"/>
            <a:ext cx="690031" cy="2399227"/>
            <a:chOff x="0" y="0"/>
            <a:chExt cx="181744" cy="631895"/>
          </a:xfrm>
        </p:grpSpPr>
        <p:sp>
          <p:nvSpPr>
            <p:cNvPr id="17" name="Freeform 17"/>
            <p:cNvSpPr/>
            <p:nvPr/>
          </p:nvSpPr>
          <p:spPr>
            <a:xfrm>
              <a:off x="0" y="0"/>
              <a:ext cx="181744" cy="631895"/>
            </a:xfrm>
            <a:custGeom>
              <a:avLst/>
              <a:gdLst/>
              <a:ahLst/>
              <a:cxnLst/>
              <a:rect l="l" t="t" r="r" b="b"/>
              <a:pathLst>
                <a:path w="181744" h="631895">
                  <a:moveTo>
                    <a:pt x="181744" y="90872"/>
                  </a:moveTo>
                  <a:lnTo>
                    <a:pt x="181744" y="541023"/>
                  </a:lnTo>
                  <a:cubicBezTo>
                    <a:pt x="181744" y="565124"/>
                    <a:pt x="172170" y="588238"/>
                    <a:pt x="155128" y="605279"/>
                  </a:cubicBezTo>
                  <a:cubicBezTo>
                    <a:pt x="138086" y="622321"/>
                    <a:pt x="114973" y="631895"/>
                    <a:pt x="90872" y="631895"/>
                  </a:cubicBezTo>
                  <a:lnTo>
                    <a:pt x="90872" y="631895"/>
                  </a:lnTo>
                  <a:cubicBezTo>
                    <a:pt x="40685" y="631895"/>
                    <a:pt x="0" y="591210"/>
                    <a:pt x="0" y="541023"/>
                  </a:cubicBezTo>
                  <a:lnTo>
                    <a:pt x="0" y="90872"/>
                  </a:lnTo>
                  <a:cubicBezTo>
                    <a:pt x="0" y="66771"/>
                    <a:pt x="9574" y="43658"/>
                    <a:pt x="26616" y="26616"/>
                  </a:cubicBezTo>
                  <a:cubicBezTo>
                    <a:pt x="43658" y="9574"/>
                    <a:pt x="66771" y="0"/>
                    <a:pt x="90872" y="0"/>
                  </a:cubicBezTo>
                  <a:lnTo>
                    <a:pt x="90872" y="0"/>
                  </a:lnTo>
                  <a:cubicBezTo>
                    <a:pt x="141059" y="0"/>
                    <a:pt x="181744" y="40685"/>
                    <a:pt x="181744" y="90872"/>
                  </a:cubicBezTo>
                  <a:close/>
                </a:path>
              </a:pathLst>
            </a:custGeom>
            <a:solidFill>
              <a:srgbClr val="2F5F98"/>
            </a:solidFill>
            <a:ln cap="rnd">
              <a:noFill/>
              <a:prstDash val="solid"/>
              <a:round/>
            </a:ln>
          </p:spPr>
          <p:txBody>
            <a:bodyPr/>
            <a:lstStyle/>
            <a:p>
              <a:endParaRPr lang="pt-BR"/>
            </a:p>
          </p:txBody>
        </p:sp>
        <p:sp>
          <p:nvSpPr>
            <p:cNvPr id="18" name="TextBox 18"/>
            <p:cNvSpPr txBox="1"/>
            <p:nvPr/>
          </p:nvSpPr>
          <p:spPr>
            <a:xfrm>
              <a:off x="0" y="9525"/>
              <a:ext cx="181744" cy="622370"/>
            </a:xfrm>
            <a:prstGeom prst="rect">
              <a:avLst/>
            </a:prstGeom>
          </p:spPr>
          <p:txBody>
            <a:bodyPr lIns="50800" tIns="50800" rIns="50800" bIns="50800" rtlCol="0" anchor="ctr"/>
            <a:lstStyle/>
            <a:p>
              <a:pPr algn="ctr">
                <a:lnSpc>
                  <a:spcPts val="2879"/>
                </a:lnSpc>
              </a:pPr>
              <a:endParaRPr/>
            </a:p>
          </p:txBody>
        </p:sp>
      </p:grpSp>
      <p:sp>
        <p:nvSpPr>
          <p:cNvPr id="19" name="Freeform 19"/>
          <p:cNvSpPr/>
          <p:nvPr/>
        </p:nvSpPr>
        <p:spPr>
          <a:xfrm>
            <a:off x="1387704" y="3869187"/>
            <a:ext cx="265390" cy="251397"/>
          </a:xfrm>
          <a:custGeom>
            <a:avLst/>
            <a:gdLst/>
            <a:ahLst/>
            <a:cxnLst/>
            <a:rect l="l" t="t" r="r" b="b"/>
            <a:pathLst>
              <a:path w="265390" h="251397">
                <a:moveTo>
                  <a:pt x="0" y="0"/>
                </a:moveTo>
                <a:lnTo>
                  <a:pt x="265390" y="0"/>
                </a:lnTo>
                <a:lnTo>
                  <a:pt x="265390" y="251397"/>
                </a:lnTo>
                <a:lnTo>
                  <a:pt x="0" y="2513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20" name="TextBox 20"/>
          <p:cNvSpPr txBox="1"/>
          <p:nvPr/>
        </p:nvSpPr>
        <p:spPr>
          <a:xfrm>
            <a:off x="1992758" y="5028634"/>
            <a:ext cx="7510919" cy="1289050"/>
          </a:xfrm>
          <a:prstGeom prst="rect">
            <a:avLst/>
          </a:prstGeom>
        </p:spPr>
        <p:txBody>
          <a:bodyPr lIns="0" tIns="0" rIns="0" bIns="0" rtlCol="0" anchor="t">
            <a:spAutoFit/>
          </a:bodyPr>
          <a:lstStyle/>
          <a:p>
            <a:pPr algn="just">
              <a:lnSpc>
                <a:spcPts val="3499"/>
              </a:lnSpc>
            </a:pPr>
            <a:r>
              <a:rPr lang="en-US" sz="2499" b="1">
                <a:solidFill>
                  <a:srgbClr val="2F5F98"/>
                </a:solidFill>
                <a:latin typeface="Verdana Pro Bold"/>
                <a:ea typeface="Verdana Pro Bold"/>
                <a:cs typeface="Verdana Pro Bold"/>
                <a:sym typeface="Verdana Pro Bold"/>
              </a:rPr>
              <a:t>Serious impact:</a:t>
            </a:r>
            <a:r>
              <a:rPr lang="en-US" sz="2499">
                <a:solidFill>
                  <a:srgbClr val="000000"/>
                </a:solidFill>
                <a:latin typeface="Verdana Pro"/>
                <a:ea typeface="Verdana Pro"/>
                <a:cs typeface="Verdana Pro"/>
                <a:sym typeface="Verdana Pro"/>
              </a:rPr>
              <a:t> over 3,000 pedestrian and cyclist deaths between 2013–2023; 312 in 2024 in Brazil alone.</a:t>
            </a:r>
          </a:p>
        </p:txBody>
      </p:sp>
      <p:sp>
        <p:nvSpPr>
          <p:cNvPr id="21" name="Freeform 21"/>
          <p:cNvSpPr/>
          <p:nvPr/>
        </p:nvSpPr>
        <p:spPr>
          <a:xfrm>
            <a:off x="1343597" y="5153025"/>
            <a:ext cx="265390" cy="251397"/>
          </a:xfrm>
          <a:custGeom>
            <a:avLst/>
            <a:gdLst/>
            <a:ahLst/>
            <a:cxnLst/>
            <a:rect l="l" t="t" r="r" b="b"/>
            <a:pathLst>
              <a:path w="265390" h="251397">
                <a:moveTo>
                  <a:pt x="0" y="0"/>
                </a:moveTo>
                <a:lnTo>
                  <a:pt x="265391" y="0"/>
                </a:lnTo>
                <a:lnTo>
                  <a:pt x="265391" y="251397"/>
                </a:lnTo>
                <a:lnTo>
                  <a:pt x="0" y="2513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22" name="TextBox 22"/>
          <p:cNvSpPr txBox="1"/>
          <p:nvPr/>
        </p:nvSpPr>
        <p:spPr>
          <a:xfrm>
            <a:off x="1992758" y="6746309"/>
            <a:ext cx="7510919" cy="1289050"/>
          </a:xfrm>
          <a:prstGeom prst="rect">
            <a:avLst/>
          </a:prstGeom>
        </p:spPr>
        <p:txBody>
          <a:bodyPr lIns="0" tIns="0" rIns="0" bIns="0" rtlCol="0" anchor="t">
            <a:spAutoFit/>
          </a:bodyPr>
          <a:lstStyle/>
          <a:p>
            <a:pPr algn="just">
              <a:lnSpc>
                <a:spcPts val="3499"/>
              </a:lnSpc>
            </a:pPr>
            <a:r>
              <a:rPr lang="en-US" sz="2499" b="1">
                <a:solidFill>
                  <a:srgbClr val="2F5F98"/>
                </a:solidFill>
                <a:latin typeface="Verdana Pro Bold"/>
                <a:ea typeface="Verdana Pro Bold"/>
                <a:cs typeface="Verdana Pro Bold"/>
                <a:sym typeface="Verdana Pro Bold"/>
              </a:rPr>
              <a:t>Tech limitations:</a:t>
            </a:r>
            <a:r>
              <a:rPr lang="en-US" sz="2499" b="1">
                <a:solidFill>
                  <a:srgbClr val="000000"/>
                </a:solidFill>
                <a:latin typeface="Verdana Pro Bold"/>
                <a:ea typeface="Verdana Pro Bold"/>
                <a:cs typeface="Verdana Pro Bold"/>
                <a:sym typeface="Verdana Pro Bold"/>
              </a:rPr>
              <a:t> </a:t>
            </a:r>
            <a:r>
              <a:rPr lang="en-US" sz="2499">
                <a:solidFill>
                  <a:srgbClr val="000000"/>
                </a:solidFill>
                <a:latin typeface="Verdana Pro"/>
                <a:ea typeface="Verdana Pro"/>
                <a:cs typeface="Verdana Pro"/>
                <a:sym typeface="Verdana Pro"/>
              </a:rPr>
              <a:t>cameras and sensors still uncommon, especially in older trucks and small transport companies.</a:t>
            </a:r>
          </a:p>
        </p:txBody>
      </p:sp>
      <p:sp>
        <p:nvSpPr>
          <p:cNvPr id="23" name="Freeform 23"/>
          <p:cNvSpPr/>
          <p:nvPr/>
        </p:nvSpPr>
        <p:spPr>
          <a:xfrm>
            <a:off x="1343597" y="6860609"/>
            <a:ext cx="265390" cy="251397"/>
          </a:xfrm>
          <a:custGeom>
            <a:avLst/>
            <a:gdLst/>
            <a:ahLst/>
            <a:cxnLst/>
            <a:rect l="l" t="t" r="r" b="b"/>
            <a:pathLst>
              <a:path w="265390" h="251397">
                <a:moveTo>
                  <a:pt x="0" y="0"/>
                </a:moveTo>
                <a:lnTo>
                  <a:pt x="265391" y="0"/>
                </a:lnTo>
                <a:lnTo>
                  <a:pt x="265391" y="251397"/>
                </a:lnTo>
                <a:lnTo>
                  <a:pt x="0" y="2513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7414310" y="169101"/>
            <a:ext cx="648222" cy="304468"/>
            <a:chOff x="0" y="0"/>
            <a:chExt cx="864296" cy="405958"/>
          </a:xfrm>
        </p:grpSpPr>
        <p:sp>
          <p:nvSpPr>
            <p:cNvPr id="3" name="Freeform 3"/>
            <p:cNvSpPr/>
            <p:nvPr/>
          </p:nvSpPr>
          <p:spPr>
            <a:xfrm>
              <a:off x="0" y="0"/>
              <a:ext cx="864235" cy="406019"/>
            </a:xfrm>
            <a:custGeom>
              <a:avLst/>
              <a:gdLst/>
              <a:ahLst/>
              <a:cxnLst/>
              <a:rect l="l" t="t" r="r" b="b"/>
              <a:pathLst>
                <a:path w="864235" h="406019">
                  <a:moveTo>
                    <a:pt x="0" y="0"/>
                  </a:moveTo>
                  <a:lnTo>
                    <a:pt x="864235" y="0"/>
                  </a:lnTo>
                  <a:lnTo>
                    <a:pt x="864235" y="406019"/>
                  </a:lnTo>
                  <a:lnTo>
                    <a:pt x="0" y="406019"/>
                  </a:lnTo>
                  <a:lnTo>
                    <a:pt x="0" y="0"/>
                  </a:lnTo>
                  <a:close/>
                </a:path>
              </a:pathLst>
            </a:custGeom>
            <a:solidFill>
              <a:srgbClr val="000000">
                <a:alpha val="0"/>
              </a:srgbClr>
            </a:solidFill>
          </p:spPr>
          <p:txBody>
            <a:bodyPr/>
            <a:lstStyle/>
            <a:p>
              <a:endParaRPr lang="pt-BR"/>
            </a:p>
          </p:txBody>
        </p:sp>
      </p:grpSp>
      <p:grpSp>
        <p:nvGrpSpPr>
          <p:cNvPr id="4" name="Group 4"/>
          <p:cNvGrpSpPr>
            <a:grpSpLocks noChangeAspect="1"/>
          </p:cNvGrpSpPr>
          <p:nvPr/>
        </p:nvGrpSpPr>
        <p:grpSpPr>
          <a:xfrm>
            <a:off x="225468" y="169101"/>
            <a:ext cx="2815225" cy="133004"/>
            <a:chOff x="0" y="0"/>
            <a:chExt cx="3753634" cy="177338"/>
          </a:xfrm>
        </p:grpSpPr>
        <p:sp>
          <p:nvSpPr>
            <p:cNvPr id="5" name="Freeform 5"/>
            <p:cNvSpPr/>
            <p:nvPr/>
          </p:nvSpPr>
          <p:spPr>
            <a:xfrm>
              <a:off x="0" y="0"/>
              <a:ext cx="3753612" cy="177292"/>
            </a:xfrm>
            <a:custGeom>
              <a:avLst/>
              <a:gdLst/>
              <a:ahLst/>
              <a:cxnLst/>
              <a:rect l="l" t="t" r="r" b="b"/>
              <a:pathLst>
                <a:path w="3753612" h="177292">
                  <a:moveTo>
                    <a:pt x="0" y="0"/>
                  </a:moveTo>
                  <a:lnTo>
                    <a:pt x="3753612" y="0"/>
                  </a:lnTo>
                  <a:lnTo>
                    <a:pt x="3753612" y="177292"/>
                  </a:lnTo>
                  <a:lnTo>
                    <a:pt x="0" y="177292"/>
                  </a:lnTo>
                  <a:lnTo>
                    <a:pt x="0" y="0"/>
                  </a:lnTo>
                  <a:close/>
                </a:path>
              </a:pathLst>
            </a:custGeom>
            <a:solidFill>
              <a:srgbClr val="000000">
                <a:alpha val="0"/>
              </a:srgbClr>
            </a:solidFill>
          </p:spPr>
          <p:txBody>
            <a:bodyPr/>
            <a:lstStyle/>
            <a:p>
              <a:endParaRPr lang="pt-BR"/>
            </a:p>
          </p:txBody>
        </p:sp>
      </p:grpSp>
      <p:grpSp>
        <p:nvGrpSpPr>
          <p:cNvPr id="6" name="Group 6"/>
          <p:cNvGrpSpPr/>
          <p:nvPr/>
        </p:nvGrpSpPr>
        <p:grpSpPr>
          <a:xfrm>
            <a:off x="-1789065" y="473569"/>
            <a:ext cx="9781808" cy="1838501"/>
            <a:chOff x="0" y="0"/>
            <a:chExt cx="2879609" cy="541203"/>
          </a:xfrm>
        </p:grpSpPr>
        <p:sp>
          <p:nvSpPr>
            <p:cNvPr id="7" name="Freeform 7"/>
            <p:cNvSpPr/>
            <p:nvPr/>
          </p:nvSpPr>
          <p:spPr>
            <a:xfrm>
              <a:off x="0" y="0"/>
              <a:ext cx="2879609" cy="541203"/>
            </a:xfrm>
            <a:custGeom>
              <a:avLst/>
              <a:gdLst/>
              <a:ahLst/>
              <a:cxnLst/>
              <a:rect l="l" t="t" r="r" b="b"/>
              <a:pathLst>
                <a:path w="2879609" h="541203">
                  <a:moveTo>
                    <a:pt x="2879609" y="79146"/>
                  </a:moveTo>
                  <a:lnTo>
                    <a:pt x="2879609" y="462057"/>
                  </a:lnTo>
                  <a:cubicBezTo>
                    <a:pt x="2879609" y="483048"/>
                    <a:pt x="2871270" y="503179"/>
                    <a:pt x="2856428" y="518022"/>
                  </a:cubicBezTo>
                  <a:cubicBezTo>
                    <a:pt x="2841585" y="532865"/>
                    <a:pt x="2821454" y="541203"/>
                    <a:pt x="2800463" y="541203"/>
                  </a:cubicBezTo>
                  <a:lnTo>
                    <a:pt x="79146" y="541203"/>
                  </a:lnTo>
                  <a:cubicBezTo>
                    <a:pt x="58155" y="541203"/>
                    <a:pt x="38024" y="532865"/>
                    <a:pt x="23181" y="518022"/>
                  </a:cubicBezTo>
                  <a:cubicBezTo>
                    <a:pt x="8339" y="503179"/>
                    <a:pt x="0" y="483048"/>
                    <a:pt x="0" y="462057"/>
                  </a:cubicBezTo>
                  <a:lnTo>
                    <a:pt x="0" y="79146"/>
                  </a:lnTo>
                  <a:cubicBezTo>
                    <a:pt x="0" y="58155"/>
                    <a:pt x="8339" y="38024"/>
                    <a:pt x="23181" y="23181"/>
                  </a:cubicBezTo>
                  <a:cubicBezTo>
                    <a:pt x="38024" y="8339"/>
                    <a:pt x="58155" y="0"/>
                    <a:pt x="79146" y="0"/>
                  </a:cubicBezTo>
                  <a:lnTo>
                    <a:pt x="2800463" y="0"/>
                  </a:lnTo>
                  <a:cubicBezTo>
                    <a:pt x="2844174" y="0"/>
                    <a:pt x="2879609" y="35435"/>
                    <a:pt x="2879609" y="79146"/>
                  </a:cubicBezTo>
                  <a:close/>
                </a:path>
              </a:pathLst>
            </a:custGeom>
            <a:solidFill>
              <a:srgbClr val="1E2E4A"/>
            </a:solidFill>
            <a:ln cap="rnd">
              <a:noFill/>
              <a:prstDash val="solid"/>
              <a:round/>
            </a:ln>
          </p:spPr>
          <p:txBody>
            <a:bodyPr/>
            <a:lstStyle/>
            <a:p>
              <a:endParaRPr lang="pt-BR"/>
            </a:p>
          </p:txBody>
        </p:sp>
        <p:sp>
          <p:nvSpPr>
            <p:cNvPr id="8" name="TextBox 8"/>
            <p:cNvSpPr txBox="1"/>
            <p:nvPr/>
          </p:nvSpPr>
          <p:spPr>
            <a:xfrm>
              <a:off x="0" y="9525"/>
              <a:ext cx="2879609" cy="531678"/>
            </a:xfrm>
            <a:prstGeom prst="rect">
              <a:avLst/>
            </a:prstGeom>
          </p:spPr>
          <p:txBody>
            <a:bodyPr lIns="50800" tIns="50800" rIns="50800" bIns="50800" rtlCol="0" anchor="ctr"/>
            <a:lstStyle/>
            <a:p>
              <a:pPr algn="ctr">
                <a:lnSpc>
                  <a:spcPts val="2879"/>
                </a:lnSpc>
              </a:pPr>
              <a:endParaRPr/>
            </a:p>
          </p:txBody>
        </p:sp>
      </p:grpSp>
      <p:sp>
        <p:nvSpPr>
          <p:cNvPr id="9" name="TextBox 9"/>
          <p:cNvSpPr txBox="1"/>
          <p:nvPr/>
        </p:nvSpPr>
        <p:spPr>
          <a:xfrm>
            <a:off x="2175910" y="1127708"/>
            <a:ext cx="4963886" cy="596900"/>
          </a:xfrm>
          <a:prstGeom prst="rect">
            <a:avLst/>
          </a:prstGeom>
        </p:spPr>
        <p:txBody>
          <a:bodyPr lIns="0" tIns="0" rIns="0" bIns="0" rtlCol="0" anchor="t">
            <a:spAutoFit/>
          </a:bodyPr>
          <a:lstStyle/>
          <a:p>
            <a:pPr algn="r">
              <a:lnSpc>
                <a:spcPts val="4900"/>
              </a:lnSpc>
            </a:pPr>
            <a:r>
              <a:rPr lang="en-US" sz="3500" b="1">
                <a:solidFill>
                  <a:srgbClr val="EE8454"/>
                </a:solidFill>
                <a:latin typeface="League Spartan"/>
                <a:ea typeface="League Spartan"/>
                <a:cs typeface="League Spartan"/>
                <a:sym typeface="League Spartan"/>
              </a:rPr>
              <a:t>TARGET AUDIENCE</a:t>
            </a:r>
          </a:p>
        </p:txBody>
      </p:sp>
      <p:sp>
        <p:nvSpPr>
          <p:cNvPr id="10" name="Freeform 10"/>
          <p:cNvSpPr/>
          <p:nvPr/>
        </p:nvSpPr>
        <p:spPr>
          <a:xfrm>
            <a:off x="6615495" y="5734494"/>
            <a:ext cx="11672505" cy="4552506"/>
          </a:xfrm>
          <a:custGeom>
            <a:avLst/>
            <a:gdLst/>
            <a:ahLst/>
            <a:cxnLst/>
            <a:rect l="l" t="t" r="r" b="b"/>
            <a:pathLst>
              <a:path w="11672505" h="4552506">
                <a:moveTo>
                  <a:pt x="0" y="0"/>
                </a:moveTo>
                <a:lnTo>
                  <a:pt x="11672505" y="0"/>
                </a:lnTo>
                <a:lnTo>
                  <a:pt x="11672505" y="4552506"/>
                </a:lnTo>
                <a:lnTo>
                  <a:pt x="0" y="4552506"/>
                </a:lnTo>
                <a:lnTo>
                  <a:pt x="0" y="0"/>
                </a:lnTo>
                <a:close/>
              </a:path>
            </a:pathLst>
          </a:custGeom>
          <a:blipFill>
            <a:blip r:embed="rId3"/>
            <a:stretch>
              <a:fillRect t="-32279" b="-38544"/>
            </a:stretch>
          </a:blipFill>
        </p:spPr>
        <p:txBody>
          <a:bodyPr/>
          <a:lstStyle/>
          <a:p>
            <a:endParaRPr lang="pt-BR"/>
          </a:p>
        </p:txBody>
      </p:sp>
      <p:sp>
        <p:nvSpPr>
          <p:cNvPr id="11" name="TextBox 11"/>
          <p:cNvSpPr txBox="1"/>
          <p:nvPr/>
        </p:nvSpPr>
        <p:spPr>
          <a:xfrm>
            <a:off x="1633081" y="3592136"/>
            <a:ext cx="10489398" cy="1289050"/>
          </a:xfrm>
          <a:prstGeom prst="rect">
            <a:avLst/>
          </a:prstGeom>
        </p:spPr>
        <p:txBody>
          <a:bodyPr lIns="0" tIns="0" rIns="0" bIns="0" rtlCol="0" anchor="t">
            <a:spAutoFit/>
          </a:bodyPr>
          <a:lstStyle/>
          <a:p>
            <a:pPr algn="just">
              <a:lnSpc>
                <a:spcPts val="3499"/>
              </a:lnSpc>
            </a:pPr>
            <a:r>
              <a:rPr lang="en-US" sz="2499" b="1">
                <a:solidFill>
                  <a:srgbClr val="2F5F98"/>
                </a:solidFill>
                <a:latin typeface="Verdana Pro Bold"/>
                <a:ea typeface="Verdana Pro Bold"/>
                <a:cs typeface="Verdana Pro Bold"/>
                <a:sym typeface="Verdana Pro Bold"/>
              </a:rPr>
              <a:t>Truck drivers</a:t>
            </a:r>
            <a:r>
              <a:rPr lang="en-US" sz="2499">
                <a:solidFill>
                  <a:srgbClr val="000000"/>
                </a:solidFill>
                <a:latin typeface="Verdana Pro"/>
                <a:ea typeface="Verdana Pro"/>
                <a:cs typeface="Verdana Pro"/>
                <a:sym typeface="Verdana Pro"/>
              </a:rPr>
              <a:t> spending long hours on the road. They are also constantly </a:t>
            </a:r>
            <a:r>
              <a:rPr lang="en-US" sz="2499" b="1">
                <a:solidFill>
                  <a:srgbClr val="2F5F98"/>
                </a:solidFill>
                <a:latin typeface="Verdana Pro Bold"/>
                <a:ea typeface="Verdana Pro Bold"/>
                <a:cs typeface="Verdana Pro Bold"/>
                <a:sym typeface="Verdana Pro Bold"/>
              </a:rPr>
              <a:t>exposed to the unavoidable blind spots</a:t>
            </a:r>
            <a:r>
              <a:rPr lang="en-US" sz="2499">
                <a:solidFill>
                  <a:srgbClr val="000000"/>
                </a:solidFill>
                <a:latin typeface="Verdana Pro"/>
                <a:ea typeface="Verdana Pro"/>
                <a:cs typeface="Verdana Pro"/>
                <a:sym typeface="Verdana Pro"/>
              </a:rPr>
              <a:t> of large vehicles.</a:t>
            </a:r>
          </a:p>
        </p:txBody>
      </p:sp>
      <p:grpSp>
        <p:nvGrpSpPr>
          <p:cNvPr id="12" name="Group 12"/>
          <p:cNvGrpSpPr/>
          <p:nvPr/>
        </p:nvGrpSpPr>
        <p:grpSpPr>
          <a:xfrm>
            <a:off x="225468" y="8482773"/>
            <a:ext cx="690031" cy="2399227"/>
            <a:chOff x="0" y="0"/>
            <a:chExt cx="181744" cy="631895"/>
          </a:xfrm>
        </p:grpSpPr>
        <p:sp>
          <p:nvSpPr>
            <p:cNvPr id="13" name="Freeform 13"/>
            <p:cNvSpPr/>
            <p:nvPr/>
          </p:nvSpPr>
          <p:spPr>
            <a:xfrm>
              <a:off x="0" y="0"/>
              <a:ext cx="181744" cy="631895"/>
            </a:xfrm>
            <a:custGeom>
              <a:avLst/>
              <a:gdLst/>
              <a:ahLst/>
              <a:cxnLst/>
              <a:rect l="l" t="t" r="r" b="b"/>
              <a:pathLst>
                <a:path w="181744" h="631895">
                  <a:moveTo>
                    <a:pt x="181744" y="90872"/>
                  </a:moveTo>
                  <a:lnTo>
                    <a:pt x="181744" y="541023"/>
                  </a:lnTo>
                  <a:cubicBezTo>
                    <a:pt x="181744" y="565124"/>
                    <a:pt x="172170" y="588238"/>
                    <a:pt x="155128" y="605279"/>
                  </a:cubicBezTo>
                  <a:cubicBezTo>
                    <a:pt x="138086" y="622321"/>
                    <a:pt x="114973" y="631895"/>
                    <a:pt x="90872" y="631895"/>
                  </a:cubicBezTo>
                  <a:lnTo>
                    <a:pt x="90872" y="631895"/>
                  </a:lnTo>
                  <a:cubicBezTo>
                    <a:pt x="40685" y="631895"/>
                    <a:pt x="0" y="591210"/>
                    <a:pt x="0" y="541023"/>
                  </a:cubicBezTo>
                  <a:lnTo>
                    <a:pt x="0" y="90872"/>
                  </a:lnTo>
                  <a:cubicBezTo>
                    <a:pt x="0" y="66771"/>
                    <a:pt x="9574" y="43658"/>
                    <a:pt x="26616" y="26616"/>
                  </a:cubicBezTo>
                  <a:cubicBezTo>
                    <a:pt x="43658" y="9574"/>
                    <a:pt x="66771" y="0"/>
                    <a:pt x="90872" y="0"/>
                  </a:cubicBezTo>
                  <a:lnTo>
                    <a:pt x="90872" y="0"/>
                  </a:lnTo>
                  <a:cubicBezTo>
                    <a:pt x="141059" y="0"/>
                    <a:pt x="181744" y="40685"/>
                    <a:pt x="181744" y="90872"/>
                  </a:cubicBezTo>
                  <a:close/>
                </a:path>
              </a:pathLst>
            </a:custGeom>
            <a:solidFill>
              <a:srgbClr val="1E2E4A"/>
            </a:solidFill>
            <a:ln cap="rnd">
              <a:noFill/>
              <a:prstDash val="solid"/>
              <a:round/>
            </a:ln>
          </p:spPr>
          <p:txBody>
            <a:bodyPr/>
            <a:lstStyle/>
            <a:p>
              <a:endParaRPr lang="pt-BR"/>
            </a:p>
          </p:txBody>
        </p:sp>
        <p:sp>
          <p:nvSpPr>
            <p:cNvPr id="14" name="TextBox 14"/>
            <p:cNvSpPr txBox="1"/>
            <p:nvPr/>
          </p:nvSpPr>
          <p:spPr>
            <a:xfrm>
              <a:off x="0" y="9525"/>
              <a:ext cx="181744" cy="622370"/>
            </a:xfrm>
            <a:prstGeom prst="rect">
              <a:avLst/>
            </a:prstGeom>
          </p:spPr>
          <p:txBody>
            <a:bodyPr lIns="50800" tIns="50800" rIns="50800" bIns="50800" rtlCol="0" anchor="ctr"/>
            <a:lstStyle/>
            <a:p>
              <a:pPr algn="ctr">
                <a:lnSpc>
                  <a:spcPts val="2879"/>
                </a:lnSpc>
              </a:pPr>
              <a:endParaRPr/>
            </a:p>
          </p:txBody>
        </p:sp>
      </p:grpSp>
      <p:grpSp>
        <p:nvGrpSpPr>
          <p:cNvPr id="15" name="Group 15"/>
          <p:cNvGrpSpPr/>
          <p:nvPr/>
        </p:nvGrpSpPr>
        <p:grpSpPr>
          <a:xfrm>
            <a:off x="1064741" y="8898092"/>
            <a:ext cx="690031" cy="2399227"/>
            <a:chOff x="0" y="0"/>
            <a:chExt cx="181744" cy="631895"/>
          </a:xfrm>
        </p:grpSpPr>
        <p:sp>
          <p:nvSpPr>
            <p:cNvPr id="16" name="Freeform 16"/>
            <p:cNvSpPr/>
            <p:nvPr/>
          </p:nvSpPr>
          <p:spPr>
            <a:xfrm>
              <a:off x="0" y="0"/>
              <a:ext cx="181744" cy="631895"/>
            </a:xfrm>
            <a:custGeom>
              <a:avLst/>
              <a:gdLst/>
              <a:ahLst/>
              <a:cxnLst/>
              <a:rect l="l" t="t" r="r" b="b"/>
              <a:pathLst>
                <a:path w="181744" h="631895">
                  <a:moveTo>
                    <a:pt x="181744" y="90872"/>
                  </a:moveTo>
                  <a:lnTo>
                    <a:pt x="181744" y="541023"/>
                  </a:lnTo>
                  <a:cubicBezTo>
                    <a:pt x="181744" y="565124"/>
                    <a:pt x="172170" y="588238"/>
                    <a:pt x="155128" y="605279"/>
                  </a:cubicBezTo>
                  <a:cubicBezTo>
                    <a:pt x="138086" y="622321"/>
                    <a:pt x="114973" y="631895"/>
                    <a:pt x="90872" y="631895"/>
                  </a:cubicBezTo>
                  <a:lnTo>
                    <a:pt x="90872" y="631895"/>
                  </a:lnTo>
                  <a:cubicBezTo>
                    <a:pt x="40685" y="631895"/>
                    <a:pt x="0" y="591210"/>
                    <a:pt x="0" y="541023"/>
                  </a:cubicBezTo>
                  <a:lnTo>
                    <a:pt x="0" y="90872"/>
                  </a:lnTo>
                  <a:cubicBezTo>
                    <a:pt x="0" y="66771"/>
                    <a:pt x="9574" y="43658"/>
                    <a:pt x="26616" y="26616"/>
                  </a:cubicBezTo>
                  <a:cubicBezTo>
                    <a:pt x="43658" y="9574"/>
                    <a:pt x="66771" y="0"/>
                    <a:pt x="90872" y="0"/>
                  </a:cubicBezTo>
                  <a:lnTo>
                    <a:pt x="90872" y="0"/>
                  </a:lnTo>
                  <a:cubicBezTo>
                    <a:pt x="141059" y="0"/>
                    <a:pt x="181744" y="40685"/>
                    <a:pt x="181744" y="90872"/>
                  </a:cubicBezTo>
                  <a:close/>
                </a:path>
              </a:pathLst>
            </a:custGeom>
            <a:solidFill>
              <a:srgbClr val="2F5F98"/>
            </a:solidFill>
            <a:ln cap="rnd">
              <a:noFill/>
              <a:prstDash val="solid"/>
              <a:round/>
            </a:ln>
          </p:spPr>
          <p:txBody>
            <a:bodyPr/>
            <a:lstStyle/>
            <a:p>
              <a:endParaRPr lang="pt-BR"/>
            </a:p>
          </p:txBody>
        </p:sp>
        <p:sp>
          <p:nvSpPr>
            <p:cNvPr id="17" name="TextBox 17"/>
            <p:cNvSpPr txBox="1"/>
            <p:nvPr/>
          </p:nvSpPr>
          <p:spPr>
            <a:xfrm>
              <a:off x="0" y="9525"/>
              <a:ext cx="181744" cy="622370"/>
            </a:xfrm>
            <a:prstGeom prst="rect">
              <a:avLst/>
            </a:prstGeom>
          </p:spPr>
          <p:txBody>
            <a:bodyPr lIns="50800" tIns="50800" rIns="50800" bIns="50800" rtlCol="0" anchor="ctr"/>
            <a:lstStyle/>
            <a:p>
              <a:pPr algn="ctr">
                <a:lnSpc>
                  <a:spcPts val="2879"/>
                </a:lnSpc>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89065" y="473569"/>
            <a:ext cx="9781808" cy="1838501"/>
            <a:chOff x="0" y="0"/>
            <a:chExt cx="2879609" cy="541203"/>
          </a:xfrm>
        </p:grpSpPr>
        <p:sp>
          <p:nvSpPr>
            <p:cNvPr id="3" name="Freeform 3"/>
            <p:cNvSpPr/>
            <p:nvPr/>
          </p:nvSpPr>
          <p:spPr>
            <a:xfrm>
              <a:off x="0" y="0"/>
              <a:ext cx="2879609" cy="541203"/>
            </a:xfrm>
            <a:custGeom>
              <a:avLst/>
              <a:gdLst/>
              <a:ahLst/>
              <a:cxnLst/>
              <a:rect l="l" t="t" r="r" b="b"/>
              <a:pathLst>
                <a:path w="2879609" h="541203">
                  <a:moveTo>
                    <a:pt x="2879609" y="79146"/>
                  </a:moveTo>
                  <a:lnTo>
                    <a:pt x="2879609" y="462057"/>
                  </a:lnTo>
                  <a:cubicBezTo>
                    <a:pt x="2879609" y="483048"/>
                    <a:pt x="2871270" y="503179"/>
                    <a:pt x="2856428" y="518022"/>
                  </a:cubicBezTo>
                  <a:cubicBezTo>
                    <a:pt x="2841585" y="532865"/>
                    <a:pt x="2821454" y="541203"/>
                    <a:pt x="2800463" y="541203"/>
                  </a:cubicBezTo>
                  <a:lnTo>
                    <a:pt x="79146" y="541203"/>
                  </a:lnTo>
                  <a:cubicBezTo>
                    <a:pt x="58155" y="541203"/>
                    <a:pt x="38024" y="532865"/>
                    <a:pt x="23181" y="518022"/>
                  </a:cubicBezTo>
                  <a:cubicBezTo>
                    <a:pt x="8339" y="503179"/>
                    <a:pt x="0" y="483048"/>
                    <a:pt x="0" y="462057"/>
                  </a:cubicBezTo>
                  <a:lnTo>
                    <a:pt x="0" y="79146"/>
                  </a:lnTo>
                  <a:cubicBezTo>
                    <a:pt x="0" y="58155"/>
                    <a:pt x="8339" y="38024"/>
                    <a:pt x="23181" y="23181"/>
                  </a:cubicBezTo>
                  <a:cubicBezTo>
                    <a:pt x="38024" y="8339"/>
                    <a:pt x="58155" y="0"/>
                    <a:pt x="79146" y="0"/>
                  </a:cubicBezTo>
                  <a:lnTo>
                    <a:pt x="2800463" y="0"/>
                  </a:lnTo>
                  <a:cubicBezTo>
                    <a:pt x="2844174" y="0"/>
                    <a:pt x="2879609" y="35435"/>
                    <a:pt x="2879609" y="79146"/>
                  </a:cubicBezTo>
                  <a:close/>
                </a:path>
              </a:pathLst>
            </a:custGeom>
            <a:solidFill>
              <a:srgbClr val="1E2E4A"/>
            </a:solidFill>
            <a:ln cap="rnd">
              <a:noFill/>
              <a:prstDash val="solid"/>
              <a:round/>
            </a:ln>
          </p:spPr>
          <p:txBody>
            <a:bodyPr/>
            <a:lstStyle/>
            <a:p>
              <a:endParaRPr lang="pt-BR"/>
            </a:p>
          </p:txBody>
        </p:sp>
        <p:sp>
          <p:nvSpPr>
            <p:cNvPr id="4" name="TextBox 4"/>
            <p:cNvSpPr txBox="1"/>
            <p:nvPr/>
          </p:nvSpPr>
          <p:spPr>
            <a:xfrm>
              <a:off x="0" y="9525"/>
              <a:ext cx="2879609" cy="531678"/>
            </a:xfrm>
            <a:prstGeom prst="rect">
              <a:avLst/>
            </a:prstGeom>
          </p:spPr>
          <p:txBody>
            <a:bodyPr lIns="50800" tIns="50800" rIns="50800" bIns="50800" rtlCol="0" anchor="ctr"/>
            <a:lstStyle/>
            <a:p>
              <a:pPr algn="ctr">
                <a:lnSpc>
                  <a:spcPts val="2879"/>
                </a:lnSpc>
              </a:pPr>
              <a:endParaRPr/>
            </a:p>
          </p:txBody>
        </p:sp>
      </p:grpSp>
      <p:sp>
        <p:nvSpPr>
          <p:cNvPr id="5" name="Freeform 5"/>
          <p:cNvSpPr/>
          <p:nvPr/>
        </p:nvSpPr>
        <p:spPr>
          <a:xfrm>
            <a:off x="9987257" y="4269124"/>
            <a:ext cx="8691268" cy="6144627"/>
          </a:xfrm>
          <a:custGeom>
            <a:avLst/>
            <a:gdLst/>
            <a:ahLst/>
            <a:cxnLst/>
            <a:rect l="l" t="t" r="r" b="b"/>
            <a:pathLst>
              <a:path w="8691268" h="6144627">
                <a:moveTo>
                  <a:pt x="0" y="0"/>
                </a:moveTo>
                <a:lnTo>
                  <a:pt x="8691268" y="0"/>
                </a:lnTo>
                <a:lnTo>
                  <a:pt x="8691268" y="6144628"/>
                </a:lnTo>
                <a:lnTo>
                  <a:pt x="0" y="6144628"/>
                </a:lnTo>
                <a:lnTo>
                  <a:pt x="0" y="0"/>
                </a:lnTo>
                <a:close/>
              </a:path>
            </a:pathLst>
          </a:custGeom>
          <a:blipFill>
            <a:blip r:embed="rId2"/>
            <a:stretch>
              <a:fillRect l="-25363" t="-17523" b="-616"/>
            </a:stretch>
          </a:blipFill>
        </p:spPr>
        <p:txBody>
          <a:bodyPr/>
          <a:lstStyle/>
          <a:p>
            <a:endParaRPr lang="pt-BR"/>
          </a:p>
        </p:txBody>
      </p:sp>
      <p:sp>
        <p:nvSpPr>
          <p:cNvPr id="6" name="Freeform 6"/>
          <p:cNvSpPr/>
          <p:nvPr/>
        </p:nvSpPr>
        <p:spPr>
          <a:xfrm>
            <a:off x="9564495" y="4313943"/>
            <a:ext cx="1686598" cy="1678165"/>
          </a:xfrm>
          <a:custGeom>
            <a:avLst/>
            <a:gdLst/>
            <a:ahLst/>
            <a:cxnLst/>
            <a:rect l="l" t="t" r="r" b="b"/>
            <a:pathLst>
              <a:path w="1686598" h="1678165">
                <a:moveTo>
                  <a:pt x="0" y="0"/>
                </a:moveTo>
                <a:lnTo>
                  <a:pt x="1686597" y="0"/>
                </a:lnTo>
                <a:lnTo>
                  <a:pt x="1686597" y="1678164"/>
                </a:lnTo>
                <a:lnTo>
                  <a:pt x="0" y="16781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7" name="TextBox 7"/>
          <p:cNvSpPr txBox="1"/>
          <p:nvPr/>
        </p:nvSpPr>
        <p:spPr>
          <a:xfrm>
            <a:off x="3637285" y="1127708"/>
            <a:ext cx="3502511" cy="596900"/>
          </a:xfrm>
          <a:prstGeom prst="rect">
            <a:avLst/>
          </a:prstGeom>
        </p:spPr>
        <p:txBody>
          <a:bodyPr lIns="0" tIns="0" rIns="0" bIns="0" rtlCol="0" anchor="t">
            <a:spAutoFit/>
          </a:bodyPr>
          <a:lstStyle/>
          <a:p>
            <a:pPr algn="r">
              <a:lnSpc>
                <a:spcPts val="4900"/>
              </a:lnSpc>
            </a:pPr>
            <a:r>
              <a:rPr lang="en-US" sz="3500" b="1">
                <a:solidFill>
                  <a:srgbClr val="EE8454"/>
                </a:solidFill>
                <a:latin typeface="League Spartan"/>
                <a:ea typeface="League Spartan"/>
                <a:cs typeface="League Spartan"/>
                <a:sym typeface="League Spartan"/>
              </a:rPr>
              <a:t>PROBLEMATIC</a:t>
            </a:r>
          </a:p>
        </p:txBody>
      </p:sp>
      <p:sp>
        <p:nvSpPr>
          <p:cNvPr id="8" name="Freeform 8"/>
          <p:cNvSpPr/>
          <p:nvPr/>
        </p:nvSpPr>
        <p:spPr>
          <a:xfrm>
            <a:off x="1278780" y="5695127"/>
            <a:ext cx="265390" cy="251397"/>
          </a:xfrm>
          <a:custGeom>
            <a:avLst/>
            <a:gdLst/>
            <a:ahLst/>
            <a:cxnLst/>
            <a:rect l="l" t="t" r="r" b="b"/>
            <a:pathLst>
              <a:path w="265390" h="251397">
                <a:moveTo>
                  <a:pt x="0" y="0"/>
                </a:moveTo>
                <a:lnTo>
                  <a:pt x="265390" y="0"/>
                </a:lnTo>
                <a:lnTo>
                  <a:pt x="265390" y="251397"/>
                </a:lnTo>
                <a:lnTo>
                  <a:pt x="0" y="2513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t-BR"/>
          </a:p>
        </p:txBody>
      </p:sp>
      <p:sp>
        <p:nvSpPr>
          <p:cNvPr id="9" name="Freeform 9"/>
          <p:cNvSpPr/>
          <p:nvPr/>
        </p:nvSpPr>
        <p:spPr>
          <a:xfrm>
            <a:off x="1278780" y="4409252"/>
            <a:ext cx="265390" cy="251397"/>
          </a:xfrm>
          <a:custGeom>
            <a:avLst/>
            <a:gdLst/>
            <a:ahLst/>
            <a:cxnLst/>
            <a:rect l="l" t="t" r="r" b="b"/>
            <a:pathLst>
              <a:path w="265390" h="251397">
                <a:moveTo>
                  <a:pt x="0" y="0"/>
                </a:moveTo>
                <a:lnTo>
                  <a:pt x="265390" y="0"/>
                </a:lnTo>
                <a:lnTo>
                  <a:pt x="265390" y="251397"/>
                </a:lnTo>
                <a:lnTo>
                  <a:pt x="0" y="2513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t-BR"/>
          </a:p>
        </p:txBody>
      </p:sp>
      <p:sp>
        <p:nvSpPr>
          <p:cNvPr id="10" name="TextBox 10"/>
          <p:cNvSpPr txBox="1"/>
          <p:nvPr/>
        </p:nvSpPr>
        <p:spPr>
          <a:xfrm>
            <a:off x="1920929" y="4325232"/>
            <a:ext cx="7000956" cy="733425"/>
          </a:xfrm>
          <a:prstGeom prst="rect">
            <a:avLst/>
          </a:prstGeom>
        </p:spPr>
        <p:txBody>
          <a:bodyPr lIns="0" tIns="0" rIns="0" bIns="0" rtlCol="0" anchor="t">
            <a:spAutoFit/>
          </a:bodyPr>
          <a:lstStyle/>
          <a:p>
            <a:pPr algn="just">
              <a:lnSpc>
                <a:spcPts val="2999"/>
              </a:lnSpc>
              <a:spcBef>
                <a:spcPct val="0"/>
              </a:spcBef>
            </a:pPr>
            <a:r>
              <a:rPr lang="en-US" sz="2499" b="1">
                <a:solidFill>
                  <a:srgbClr val="2F5F98"/>
                </a:solidFill>
                <a:latin typeface="Verdana Pro Bold"/>
                <a:ea typeface="Verdana Pro Bold"/>
                <a:cs typeface="Verdana Pro Bold"/>
                <a:sym typeface="Verdana Pro Bold"/>
              </a:rPr>
              <a:t>High costs:</a:t>
            </a:r>
            <a:r>
              <a:rPr lang="en-US" sz="2499">
                <a:solidFill>
                  <a:srgbClr val="000000"/>
                </a:solidFill>
                <a:latin typeface="Verdana Pro"/>
                <a:ea typeface="Verdana Pro"/>
                <a:cs typeface="Verdana Pro"/>
                <a:sym typeface="Verdana Pro"/>
              </a:rPr>
              <a:t> Expensive tools deter investment due to financial risks.</a:t>
            </a:r>
          </a:p>
        </p:txBody>
      </p:sp>
      <p:sp>
        <p:nvSpPr>
          <p:cNvPr id="11" name="TextBox 11"/>
          <p:cNvSpPr txBox="1"/>
          <p:nvPr/>
        </p:nvSpPr>
        <p:spPr>
          <a:xfrm>
            <a:off x="1920929" y="5630157"/>
            <a:ext cx="6984523" cy="733425"/>
          </a:xfrm>
          <a:prstGeom prst="rect">
            <a:avLst/>
          </a:prstGeom>
        </p:spPr>
        <p:txBody>
          <a:bodyPr lIns="0" tIns="0" rIns="0" bIns="0" rtlCol="0" anchor="t">
            <a:spAutoFit/>
          </a:bodyPr>
          <a:lstStyle/>
          <a:p>
            <a:pPr algn="just">
              <a:lnSpc>
                <a:spcPts val="2999"/>
              </a:lnSpc>
              <a:spcBef>
                <a:spcPct val="0"/>
              </a:spcBef>
            </a:pPr>
            <a:r>
              <a:rPr lang="en-US" sz="2499" b="1">
                <a:solidFill>
                  <a:srgbClr val="2F5F98"/>
                </a:solidFill>
                <a:latin typeface="Verdana Pro Bold"/>
                <a:ea typeface="Verdana Pro Bold"/>
                <a:cs typeface="Verdana Pro Bold"/>
                <a:sym typeface="Verdana Pro Bold"/>
              </a:rPr>
              <a:t>Financial risk:</a:t>
            </a:r>
            <a:r>
              <a:rPr lang="en-US" sz="2499">
                <a:solidFill>
                  <a:srgbClr val="000000"/>
                </a:solidFill>
                <a:latin typeface="Verdana Pro"/>
                <a:ea typeface="Verdana Pro"/>
                <a:cs typeface="Verdana Pro"/>
                <a:sym typeface="Verdana Pro"/>
              </a:rPr>
              <a:t> Uncertainty about returns leads truckers to avoid technology.</a:t>
            </a:r>
          </a:p>
        </p:txBody>
      </p:sp>
      <p:sp>
        <p:nvSpPr>
          <p:cNvPr id="12" name="Freeform 12"/>
          <p:cNvSpPr/>
          <p:nvPr/>
        </p:nvSpPr>
        <p:spPr>
          <a:xfrm>
            <a:off x="1278780" y="7019102"/>
            <a:ext cx="265390" cy="251397"/>
          </a:xfrm>
          <a:custGeom>
            <a:avLst/>
            <a:gdLst/>
            <a:ahLst/>
            <a:cxnLst/>
            <a:rect l="l" t="t" r="r" b="b"/>
            <a:pathLst>
              <a:path w="265390" h="251397">
                <a:moveTo>
                  <a:pt x="0" y="0"/>
                </a:moveTo>
                <a:lnTo>
                  <a:pt x="265390" y="0"/>
                </a:lnTo>
                <a:lnTo>
                  <a:pt x="265390" y="251397"/>
                </a:lnTo>
                <a:lnTo>
                  <a:pt x="0" y="2513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t-BR"/>
          </a:p>
        </p:txBody>
      </p:sp>
      <p:sp>
        <p:nvSpPr>
          <p:cNvPr id="13" name="TextBox 13"/>
          <p:cNvSpPr txBox="1"/>
          <p:nvPr/>
        </p:nvSpPr>
        <p:spPr>
          <a:xfrm>
            <a:off x="1920929" y="6935082"/>
            <a:ext cx="7000956" cy="733425"/>
          </a:xfrm>
          <a:prstGeom prst="rect">
            <a:avLst/>
          </a:prstGeom>
        </p:spPr>
        <p:txBody>
          <a:bodyPr lIns="0" tIns="0" rIns="0" bIns="0" rtlCol="0" anchor="t">
            <a:spAutoFit/>
          </a:bodyPr>
          <a:lstStyle/>
          <a:p>
            <a:pPr algn="just">
              <a:lnSpc>
                <a:spcPts val="2999"/>
              </a:lnSpc>
              <a:spcBef>
                <a:spcPct val="0"/>
              </a:spcBef>
            </a:pPr>
            <a:r>
              <a:rPr lang="en-US" sz="2499" b="1">
                <a:solidFill>
                  <a:srgbClr val="2F5F98"/>
                </a:solidFill>
                <a:latin typeface="Verdana Pro Bold"/>
                <a:ea typeface="Verdana Pro Bold"/>
                <a:cs typeface="Verdana Pro Bold"/>
                <a:sym typeface="Verdana Pro Bold"/>
              </a:rPr>
              <a:t>Tech distrust:</a:t>
            </a:r>
            <a:r>
              <a:rPr lang="en-US" sz="2499">
                <a:solidFill>
                  <a:srgbClr val="000000"/>
                </a:solidFill>
                <a:latin typeface="Verdana Pro"/>
                <a:ea typeface="Verdana Pro"/>
                <a:cs typeface="Verdana Pro"/>
                <a:sym typeface="Verdana Pro"/>
              </a:rPr>
              <a:t> Less tech-savvy truckers fear difficulties with digital solutions.</a:t>
            </a:r>
          </a:p>
        </p:txBody>
      </p:sp>
      <p:grpSp>
        <p:nvGrpSpPr>
          <p:cNvPr id="14" name="Group 14"/>
          <p:cNvGrpSpPr>
            <a:grpSpLocks noChangeAspect="1"/>
          </p:cNvGrpSpPr>
          <p:nvPr/>
        </p:nvGrpSpPr>
        <p:grpSpPr>
          <a:xfrm>
            <a:off x="17414310" y="169101"/>
            <a:ext cx="648222" cy="304468"/>
            <a:chOff x="0" y="0"/>
            <a:chExt cx="864296" cy="405958"/>
          </a:xfrm>
        </p:grpSpPr>
        <p:sp>
          <p:nvSpPr>
            <p:cNvPr id="15" name="Freeform 15"/>
            <p:cNvSpPr/>
            <p:nvPr/>
          </p:nvSpPr>
          <p:spPr>
            <a:xfrm>
              <a:off x="0" y="0"/>
              <a:ext cx="864235" cy="406019"/>
            </a:xfrm>
            <a:custGeom>
              <a:avLst/>
              <a:gdLst/>
              <a:ahLst/>
              <a:cxnLst/>
              <a:rect l="l" t="t" r="r" b="b"/>
              <a:pathLst>
                <a:path w="864235" h="406019">
                  <a:moveTo>
                    <a:pt x="0" y="0"/>
                  </a:moveTo>
                  <a:lnTo>
                    <a:pt x="864235" y="0"/>
                  </a:lnTo>
                  <a:lnTo>
                    <a:pt x="864235" y="406019"/>
                  </a:lnTo>
                  <a:lnTo>
                    <a:pt x="0" y="406019"/>
                  </a:lnTo>
                  <a:lnTo>
                    <a:pt x="0" y="0"/>
                  </a:lnTo>
                  <a:close/>
                </a:path>
              </a:pathLst>
            </a:custGeom>
            <a:solidFill>
              <a:srgbClr val="000000">
                <a:alpha val="0"/>
              </a:srgbClr>
            </a:solidFill>
          </p:spPr>
          <p:txBody>
            <a:bodyPr/>
            <a:lstStyle/>
            <a:p>
              <a:endParaRPr lang="pt-BR"/>
            </a:p>
          </p:txBody>
        </p:sp>
      </p:grpSp>
      <p:grpSp>
        <p:nvGrpSpPr>
          <p:cNvPr id="16" name="Group 16"/>
          <p:cNvGrpSpPr/>
          <p:nvPr/>
        </p:nvGrpSpPr>
        <p:grpSpPr>
          <a:xfrm>
            <a:off x="16533228" y="-1171670"/>
            <a:ext cx="690031" cy="2399227"/>
            <a:chOff x="0" y="0"/>
            <a:chExt cx="181744" cy="631895"/>
          </a:xfrm>
        </p:grpSpPr>
        <p:sp>
          <p:nvSpPr>
            <p:cNvPr id="17" name="Freeform 17"/>
            <p:cNvSpPr/>
            <p:nvPr/>
          </p:nvSpPr>
          <p:spPr>
            <a:xfrm>
              <a:off x="0" y="0"/>
              <a:ext cx="181744" cy="631895"/>
            </a:xfrm>
            <a:custGeom>
              <a:avLst/>
              <a:gdLst/>
              <a:ahLst/>
              <a:cxnLst/>
              <a:rect l="l" t="t" r="r" b="b"/>
              <a:pathLst>
                <a:path w="181744" h="631895">
                  <a:moveTo>
                    <a:pt x="181744" y="90872"/>
                  </a:moveTo>
                  <a:lnTo>
                    <a:pt x="181744" y="541023"/>
                  </a:lnTo>
                  <a:cubicBezTo>
                    <a:pt x="181744" y="565124"/>
                    <a:pt x="172170" y="588238"/>
                    <a:pt x="155128" y="605279"/>
                  </a:cubicBezTo>
                  <a:cubicBezTo>
                    <a:pt x="138086" y="622321"/>
                    <a:pt x="114973" y="631895"/>
                    <a:pt x="90872" y="631895"/>
                  </a:cubicBezTo>
                  <a:lnTo>
                    <a:pt x="90872" y="631895"/>
                  </a:lnTo>
                  <a:cubicBezTo>
                    <a:pt x="40685" y="631895"/>
                    <a:pt x="0" y="591210"/>
                    <a:pt x="0" y="541023"/>
                  </a:cubicBezTo>
                  <a:lnTo>
                    <a:pt x="0" y="90872"/>
                  </a:lnTo>
                  <a:cubicBezTo>
                    <a:pt x="0" y="66771"/>
                    <a:pt x="9574" y="43658"/>
                    <a:pt x="26616" y="26616"/>
                  </a:cubicBezTo>
                  <a:cubicBezTo>
                    <a:pt x="43658" y="9574"/>
                    <a:pt x="66771" y="0"/>
                    <a:pt x="90872" y="0"/>
                  </a:cubicBezTo>
                  <a:lnTo>
                    <a:pt x="90872" y="0"/>
                  </a:lnTo>
                  <a:cubicBezTo>
                    <a:pt x="141059" y="0"/>
                    <a:pt x="181744" y="40685"/>
                    <a:pt x="181744" y="90872"/>
                  </a:cubicBezTo>
                  <a:close/>
                </a:path>
              </a:pathLst>
            </a:custGeom>
            <a:solidFill>
              <a:srgbClr val="1E2E4A"/>
            </a:solidFill>
            <a:ln cap="rnd">
              <a:noFill/>
              <a:prstDash val="solid"/>
              <a:round/>
            </a:ln>
          </p:spPr>
          <p:txBody>
            <a:bodyPr/>
            <a:lstStyle/>
            <a:p>
              <a:endParaRPr lang="pt-BR"/>
            </a:p>
          </p:txBody>
        </p:sp>
        <p:sp>
          <p:nvSpPr>
            <p:cNvPr id="18" name="TextBox 18"/>
            <p:cNvSpPr txBox="1"/>
            <p:nvPr/>
          </p:nvSpPr>
          <p:spPr>
            <a:xfrm>
              <a:off x="0" y="9525"/>
              <a:ext cx="181744" cy="622370"/>
            </a:xfrm>
            <a:prstGeom prst="rect">
              <a:avLst/>
            </a:prstGeom>
          </p:spPr>
          <p:txBody>
            <a:bodyPr lIns="50800" tIns="50800" rIns="50800" bIns="50800" rtlCol="0" anchor="ctr"/>
            <a:lstStyle/>
            <a:p>
              <a:pPr algn="ctr">
                <a:lnSpc>
                  <a:spcPts val="2879"/>
                </a:lnSpc>
              </a:pPr>
              <a:endParaRPr/>
            </a:p>
          </p:txBody>
        </p:sp>
      </p:grpSp>
      <p:grpSp>
        <p:nvGrpSpPr>
          <p:cNvPr id="19" name="Group 19"/>
          <p:cNvGrpSpPr/>
          <p:nvPr/>
        </p:nvGrpSpPr>
        <p:grpSpPr>
          <a:xfrm>
            <a:off x="17372501" y="-756351"/>
            <a:ext cx="690031" cy="2399227"/>
            <a:chOff x="0" y="0"/>
            <a:chExt cx="181744" cy="631895"/>
          </a:xfrm>
        </p:grpSpPr>
        <p:sp>
          <p:nvSpPr>
            <p:cNvPr id="20" name="Freeform 20"/>
            <p:cNvSpPr/>
            <p:nvPr/>
          </p:nvSpPr>
          <p:spPr>
            <a:xfrm>
              <a:off x="0" y="0"/>
              <a:ext cx="181744" cy="631895"/>
            </a:xfrm>
            <a:custGeom>
              <a:avLst/>
              <a:gdLst/>
              <a:ahLst/>
              <a:cxnLst/>
              <a:rect l="l" t="t" r="r" b="b"/>
              <a:pathLst>
                <a:path w="181744" h="631895">
                  <a:moveTo>
                    <a:pt x="181744" y="90872"/>
                  </a:moveTo>
                  <a:lnTo>
                    <a:pt x="181744" y="541023"/>
                  </a:lnTo>
                  <a:cubicBezTo>
                    <a:pt x="181744" y="565124"/>
                    <a:pt x="172170" y="588238"/>
                    <a:pt x="155128" y="605279"/>
                  </a:cubicBezTo>
                  <a:cubicBezTo>
                    <a:pt x="138086" y="622321"/>
                    <a:pt x="114973" y="631895"/>
                    <a:pt x="90872" y="631895"/>
                  </a:cubicBezTo>
                  <a:lnTo>
                    <a:pt x="90872" y="631895"/>
                  </a:lnTo>
                  <a:cubicBezTo>
                    <a:pt x="40685" y="631895"/>
                    <a:pt x="0" y="591210"/>
                    <a:pt x="0" y="541023"/>
                  </a:cubicBezTo>
                  <a:lnTo>
                    <a:pt x="0" y="90872"/>
                  </a:lnTo>
                  <a:cubicBezTo>
                    <a:pt x="0" y="66771"/>
                    <a:pt x="9574" y="43658"/>
                    <a:pt x="26616" y="26616"/>
                  </a:cubicBezTo>
                  <a:cubicBezTo>
                    <a:pt x="43658" y="9574"/>
                    <a:pt x="66771" y="0"/>
                    <a:pt x="90872" y="0"/>
                  </a:cubicBezTo>
                  <a:lnTo>
                    <a:pt x="90872" y="0"/>
                  </a:lnTo>
                  <a:cubicBezTo>
                    <a:pt x="141059" y="0"/>
                    <a:pt x="181744" y="40685"/>
                    <a:pt x="181744" y="90872"/>
                  </a:cubicBezTo>
                  <a:close/>
                </a:path>
              </a:pathLst>
            </a:custGeom>
            <a:solidFill>
              <a:srgbClr val="2F5F98"/>
            </a:solidFill>
            <a:ln cap="rnd">
              <a:noFill/>
              <a:prstDash val="solid"/>
              <a:round/>
            </a:ln>
          </p:spPr>
          <p:txBody>
            <a:bodyPr/>
            <a:lstStyle/>
            <a:p>
              <a:endParaRPr lang="pt-BR"/>
            </a:p>
          </p:txBody>
        </p:sp>
        <p:sp>
          <p:nvSpPr>
            <p:cNvPr id="21" name="TextBox 21"/>
            <p:cNvSpPr txBox="1"/>
            <p:nvPr/>
          </p:nvSpPr>
          <p:spPr>
            <a:xfrm>
              <a:off x="0" y="9525"/>
              <a:ext cx="181744" cy="622370"/>
            </a:xfrm>
            <a:prstGeom prst="rect">
              <a:avLst/>
            </a:prstGeom>
          </p:spPr>
          <p:txBody>
            <a:bodyPr lIns="50800" tIns="50800" rIns="50800" bIns="50800" rtlCol="0" anchor="ctr"/>
            <a:lstStyle/>
            <a:p>
              <a:pPr algn="ctr">
                <a:lnSpc>
                  <a:spcPts val="2879"/>
                </a:lnSpc>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7414310" y="169101"/>
            <a:ext cx="648222" cy="304468"/>
            <a:chOff x="0" y="0"/>
            <a:chExt cx="864296" cy="405958"/>
          </a:xfrm>
        </p:grpSpPr>
        <p:sp>
          <p:nvSpPr>
            <p:cNvPr id="3" name="Freeform 3"/>
            <p:cNvSpPr/>
            <p:nvPr/>
          </p:nvSpPr>
          <p:spPr>
            <a:xfrm>
              <a:off x="0" y="0"/>
              <a:ext cx="864235" cy="406019"/>
            </a:xfrm>
            <a:custGeom>
              <a:avLst/>
              <a:gdLst/>
              <a:ahLst/>
              <a:cxnLst/>
              <a:rect l="l" t="t" r="r" b="b"/>
              <a:pathLst>
                <a:path w="864235" h="406019">
                  <a:moveTo>
                    <a:pt x="0" y="0"/>
                  </a:moveTo>
                  <a:lnTo>
                    <a:pt x="864235" y="0"/>
                  </a:lnTo>
                  <a:lnTo>
                    <a:pt x="864235" y="406019"/>
                  </a:lnTo>
                  <a:lnTo>
                    <a:pt x="0" y="406019"/>
                  </a:lnTo>
                  <a:lnTo>
                    <a:pt x="0" y="0"/>
                  </a:lnTo>
                  <a:close/>
                </a:path>
              </a:pathLst>
            </a:custGeom>
            <a:solidFill>
              <a:srgbClr val="000000">
                <a:alpha val="0"/>
              </a:srgbClr>
            </a:solidFill>
          </p:spPr>
          <p:txBody>
            <a:bodyPr/>
            <a:lstStyle/>
            <a:p>
              <a:endParaRPr lang="pt-BR"/>
            </a:p>
          </p:txBody>
        </p:sp>
      </p:grpSp>
      <p:grpSp>
        <p:nvGrpSpPr>
          <p:cNvPr id="4" name="Group 4"/>
          <p:cNvGrpSpPr>
            <a:grpSpLocks noChangeAspect="1"/>
          </p:cNvGrpSpPr>
          <p:nvPr/>
        </p:nvGrpSpPr>
        <p:grpSpPr>
          <a:xfrm>
            <a:off x="225468" y="169101"/>
            <a:ext cx="2815225" cy="133004"/>
            <a:chOff x="0" y="0"/>
            <a:chExt cx="3753634" cy="177338"/>
          </a:xfrm>
        </p:grpSpPr>
        <p:sp>
          <p:nvSpPr>
            <p:cNvPr id="5" name="Freeform 5"/>
            <p:cNvSpPr/>
            <p:nvPr/>
          </p:nvSpPr>
          <p:spPr>
            <a:xfrm>
              <a:off x="0" y="0"/>
              <a:ext cx="3753612" cy="177292"/>
            </a:xfrm>
            <a:custGeom>
              <a:avLst/>
              <a:gdLst/>
              <a:ahLst/>
              <a:cxnLst/>
              <a:rect l="l" t="t" r="r" b="b"/>
              <a:pathLst>
                <a:path w="3753612" h="177292">
                  <a:moveTo>
                    <a:pt x="0" y="0"/>
                  </a:moveTo>
                  <a:lnTo>
                    <a:pt x="3753612" y="0"/>
                  </a:lnTo>
                  <a:lnTo>
                    <a:pt x="3753612" y="177292"/>
                  </a:lnTo>
                  <a:lnTo>
                    <a:pt x="0" y="177292"/>
                  </a:lnTo>
                  <a:lnTo>
                    <a:pt x="0" y="0"/>
                  </a:lnTo>
                  <a:close/>
                </a:path>
              </a:pathLst>
            </a:custGeom>
            <a:solidFill>
              <a:srgbClr val="000000">
                <a:alpha val="0"/>
              </a:srgbClr>
            </a:solidFill>
          </p:spPr>
          <p:txBody>
            <a:bodyPr/>
            <a:lstStyle/>
            <a:p>
              <a:endParaRPr lang="pt-BR"/>
            </a:p>
          </p:txBody>
        </p:sp>
      </p:grpSp>
      <p:grpSp>
        <p:nvGrpSpPr>
          <p:cNvPr id="6" name="Group 6"/>
          <p:cNvGrpSpPr/>
          <p:nvPr/>
        </p:nvGrpSpPr>
        <p:grpSpPr>
          <a:xfrm>
            <a:off x="-1789065" y="473569"/>
            <a:ext cx="9781808" cy="1838501"/>
            <a:chOff x="0" y="0"/>
            <a:chExt cx="2879609" cy="541203"/>
          </a:xfrm>
        </p:grpSpPr>
        <p:sp>
          <p:nvSpPr>
            <p:cNvPr id="7" name="Freeform 7"/>
            <p:cNvSpPr/>
            <p:nvPr/>
          </p:nvSpPr>
          <p:spPr>
            <a:xfrm>
              <a:off x="0" y="0"/>
              <a:ext cx="2879609" cy="541203"/>
            </a:xfrm>
            <a:custGeom>
              <a:avLst/>
              <a:gdLst/>
              <a:ahLst/>
              <a:cxnLst/>
              <a:rect l="l" t="t" r="r" b="b"/>
              <a:pathLst>
                <a:path w="2879609" h="541203">
                  <a:moveTo>
                    <a:pt x="2879609" y="79146"/>
                  </a:moveTo>
                  <a:lnTo>
                    <a:pt x="2879609" y="462057"/>
                  </a:lnTo>
                  <a:cubicBezTo>
                    <a:pt x="2879609" y="483048"/>
                    <a:pt x="2871270" y="503179"/>
                    <a:pt x="2856428" y="518022"/>
                  </a:cubicBezTo>
                  <a:cubicBezTo>
                    <a:pt x="2841585" y="532865"/>
                    <a:pt x="2821454" y="541203"/>
                    <a:pt x="2800463" y="541203"/>
                  </a:cubicBezTo>
                  <a:lnTo>
                    <a:pt x="79146" y="541203"/>
                  </a:lnTo>
                  <a:cubicBezTo>
                    <a:pt x="58155" y="541203"/>
                    <a:pt x="38024" y="532865"/>
                    <a:pt x="23181" y="518022"/>
                  </a:cubicBezTo>
                  <a:cubicBezTo>
                    <a:pt x="8339" y="503179"/>
                    <a:pt x="0" y="483048"/>
                    <a:pt x="0" y="462057"/>
                  </a:cubicBezTo>
                  <a:lnTo>
                    <a:pt x="0" y="79146"/>
                  </a:lnTo>
                  <a:cubicBezTo>
                    <a:pt x="0" y="58155"/>
                    <a:pt x="8339" y="38024"/>
                    <a:pt x="23181" y="23181"/>
                  </a:cubicBezTo>
                  <a:cubicBezTo>
                    <a:pt x="38024" y="8339"/>
                    <a:pt x="58155" y="0"/>
                    <a:pt x="79146" y="0"/>
                  </a:cubicBezTo>
                  <a:lnTo>
                    <a:pt x="2800463" y="0"/>
                  </a:lnTo>
                  <a:cubicBezTo>
                    <a:pt x="2844174" y="0"/>
                    <a:pt x="2879609" y="35435"/>
                    <a:pt x="2879609" y="79146"/>
                  </a:cubicBezTo>
                  <a:close/>
                </a:path>
              </a:pathLst>
            </a:custGeom>
            <a:solidFill>
              <a:srgbClr val="1E2E4A"/>
            </a:solidFill>
            <a:ln cap="rnd">
              <a:noFill/>
              <a:prstDash val="solid"/>
              <a:round/>
            </a:ln>
          </p:spPr>
          <p:txBody>
            <a:bodyPr/>
            <a:lstStyle/>
            <a:p>
              <a:endParaRPr lang="pt-BR"/>
            </a:p>
          </p:txBody>
        </p:sp>
        <p:sp>
          <p:nvSpPr>
            <p:cNvPr id="8" name="TextBox 8"/>
            <p:cNvSpPr txBox="1"/>
            <p:nvPr/>
          </p:nvSpPr>
          <p:spPr>
            <a:xfrm>
              <a:off x="0" y="9525"/>
              <a:ext cx="2879609" cy="531678"/>
            </a:xfrm>
            <a:prstGeom prst="rect">
              <a:avLst/>
            </a:prstGeom>
          </p:spPr>
          <p:txBody>
            <a:bodyPr lIns="50800" tIns="50800" rIns="50800" bIns="50800" rtlCol="0" anchor="ctr"/>
            <a:lstStyle/>
            <a:p>
              <a:pPr algn="ctr">
                <a:lnSpc>
                  <a:spcPts val="2879"/>
                </a:lnSpc>
              </a:pPr>
              <a:endParaRPr/>
            </a:p>
          </p:txBody>
        </p:sp>
      </p:grpSp>
      <p:sp>
        <p:nvSpPr>
          <p:cNvPr id="9" name="TextBox 9"/>
          <p:cNvSpPr txBox="1"/>
          <p:nvPr/>
        </p:nvSpPr>
        <p:spPr>
          <a:xfrm>
            <a:off x="1633081" y="3530132"/>
            <a:ext cx="7510919" cy="1727200"/>
          </a:xfrm>
          <a:prstGeom prst="rect">
            <a:avLst/>
          </a:prstGeom>
        </p:spPr>
        <p:txBody>
          <a:bodyPr lIns="0" tIns="0" rIns="0" bIns="0" rtlCol="0" anchor="t">
            <a:spAutoFit/>
          </a:bodyPr>
          <a:lstStyle/>
          <a:p>
            <a:pPr algn="just">
              <a:lnSpc>
                <a:spcPts val="3499"/>
              </a:lnSpc>
            </a:pPr>
            <a:r>
              <a:rPr lang="en-US" sz="2499" b="1">
                <a:solidFill>
                  <a:srgbClr val="2F5F98"/>
                </a:solidFill>
                <a:latin typeface="Verdana Pro Bold"/>
                <a:ea typeface="Verdana Pro Bold"/>
                <a:cs typeface="Verdana Pro Bold"/>
                <a:sym typeface="Verdana Pro Bold"/>
              </a:rPr>
              <a:t>General objectives:</a:t>
            </a:r>
            <a:r>
              <a:rPr lang="en-US" sz="2499">
                <a:solidFill>
                  <a:srgbClr val="2F5F98"/>
                </a:solidFill>
                <a:latin typeface="Verdana Pro"/>
                <a:ea typeface="Verdana Pro"/>
                <a:cs typeface="Verdana Pro"/>
                <a:sym typeface="Verdana Pro"/>
              </a:rPr>
              <a:t> </a:t>
            </a:r>
            <a:r>
              <a:rPr lang="en-US" sz="2499">
                <a:solidFill>
                  <a:srgbClr val="000000"/>
                </a:solidFill>
                <a:latin typeface="Verdana Pro"/>
                <a:ea typeface="Verdana Pro"/>
                <a:cs typeface="Verdana Pro"/>
                <a:sym typeface="Verdana Pro"/>
              </a:rPr>
              <a:t>Develop an IoT system with an efficient app to support blind spot monitoring in box trucks and improve road safety.</a:t>
            </a:r>
          </a:p>
        </p:txBody>
      </p:sp>
      <p:sp>
        <p:nvSpPr>
          <p:cNvPr id="10" name="TextBox 10"/>
          <p:cNvSpPr txBox="1"/>
          <p:nvPr/>
        </p:nvSpPr>
        <p:spPr>
          <a:xfrm>
            <a:off x="2175910" y="6193734"/>
            <a:ext cx="6968090" cy="850900"/>
          </a:xfrm>
          <a:prstGeom prst="rect">
            <a:avLst/>
          </a:prstGeom>
        </p:spPr>
        <p:txBody>
          <a:bodyPr lIns="0" tIns="0" rIns="0" bIns="0" rtlCol="0" anchor="t">
            <a:spAutoFit/>
          </a:bodyPr>
          <a:lstStyle/>
          <a:p>
            <a:pPr algn="just">
              <a:lnSpc>
                <a:spcPts val="3499"/>
              </a:lnSpc>
            </a:pPr>
            <a:r>
              <a:rPr lang="en-US" sz="2499">
                <a:solidFill>
                  <a:srgbClr val="000000"/>
                </a:solidFill>
                <a:latin typeface="Verdana Pro"/>
                <a:ea typeface="Verdana Pro"/>
                <a:cs typeface="Verdana Pro"/>
                <a:sym typeface="Verdana Pro"/>
              </a:rPr>
              <a:t>Implement a monitoring system with sensors and cameras.</a:t>
            </a:r>
          </a:p>
        </p:txBody>
      </p:sp>
      <p:sp>
        <p:nvSpPr>
          <p:cNvPr id="11" name="Freeform 11"/>
          <p:cNvSpPr/>
          <p:nvPr/>
        </p:nvSpPr>
        <p:spPr>
          <a:xfrm>
            <a:off x="1633081" y="6315853"/>
            <a:ext cx="265390" cy="251397"/>
          </a:xfrm>
          <a:custGeom>
            <a:avLst/>
            <a:gdLst/>
            <a:ahLst/>
            <a:cxnLst/>
            <a:rect l="l" t="t" r="r" b="b"/>
            <a:pathLst>
              <a:path w="265390" h="251397">
                <a:moveTo>
                  <a:pt x="0" y="0"/>
                </a:moveTo>
                <a:lnTo>
                  <a:pt x="265390" y="0"/>
                </a:lnTo>
                <a:lnTo>
                  <a:pt x="265390" y="251397"/>
                </a:lnTo>
                <a:lnTo>
                  <a:pt x="0" y="2513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12" name="TextBox 12"/>
          <p:cNvSpPr txBox="1"/>
          <p:nvPr/>
        </p:nvSpPr>
        <p:spPr>
          <a:xfrm>
            <a:off x="2175910" y="7304562"/>
            <a:ext cx="6968090" cy="850900"/>
          </a:xfrm>
          <a:prstGeom prst="rect">
            <a:avLst/>
          </a:prstGeom>
        </p:spPr>
        <p:txBody>
          <a:bodyPr lIns="0" tIns="0" rIns="0" bIns="0" rtlCol="0" anchor="t">
            <a:spAutoFit/>
          </a:bodyPr>
          <a:lstStyle/>
          <a:p>
            <a:pPr marL="0" lvl="0" indent="0" algn="just">
              <a:lnSpc>
                <a:spcPts val="3499"/>
              </a:lnSpc>
              <a:spcBef>
                <a:spcPct val="0"/>
              </a:spcBef>
            </a:pPr>
            <a:r>
              <a:rPr lang="en-US" sz="2499" u="none" strike="noStrike">
                <a:solidFill>
                  <a:srgbClr val="000000"/>
                </a:solidFill>
                <a:latin typeface="Verdana Pro"/>
                <a:ea typeface="Verdana Pro"/>
                <a:cs typeface="Verdana Pro"/>
                <a:sym typeface="Verdana Pro"/>
              </a:rPr>
              <a:t>Ensure compatibility with different truck models.</a:t>
            </a:r>
          </a:p>
        </p:txBody>
      </p:sp>
      <p:sp>
        <p:nvSpPr>
          <p:cNvPr id="13" name="Freeform 13"/>
          <p:cNvSpPr/>
          <p:nvPr/>
        </p:nvSpPr>
        <p:spPr>
          <a:xfrm>
            <a:off x="1633081" y="7407631"/>
            <a:ext cx="265390" cy="251397"/>
          </a:xfrm>
          <a:custGeom>
            <a:avLst/>
            <a:gdLst/>
            <a:ahLst/>
            <a:cxnLst/>
            <a:rect l="l" t="t" r="r" b="b"/>
            <a:pathLst>
              <a:path w="265390" h="251397">
                <a:moveTo>
                  <a:pt x="0" y="0"/>
                </a:moveTo>
                <a:lnTo>
                  <a:pt x="265390" y="0"/>
                </a:lnTo>
                <a:lnTo>
                  <a:pt x="265390" y="251397"/>
                </a:lnTo>
                <a:lnTo>
                  <a:pt x="0" y="2513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grpSp>
        <p:nvGrpSpPr>
          <p:cNvPr id="14" name="Group 14"/>
          <p:cNvGrpSpPr/>
          <p:nvPr/>
        </p:nvGrpSpPr>
        <p:grpSpPr>
          <a:xfrm>
            <a:off x="16569269" y="8717660"/>
            <a:ext cx="690031" cy="2399227"/>
            <a:chOff x="0" y="0"/>
            <a:chExt cx="181744" cy="631895"/>
          </a:xfrm>
        </p:grpSpPr>
        <p:sp>
          <p:nvSpPr>
            <p:cNvPr id="15" name="Freeform 15"/>
            <p:cNvSpPr/>
            <p:nvPr/>
          </p:nvSpPr>
          <p:spPr>
            <a:xfrm>
              <a:off x="0" y="0"/>
              <a:ext cx="181744" cy="631895"/>
            </a:xfrm>
            <a:custGeom>
              <a:avLst/>
              <a:gdLst/>
              <a:ahLst/>
              <a:cxnLst/>
              <a:rect l="l" t="t" r="r" b="b"/>
              <a:pathLst>
                <a:path w="181744" h="631895">
                  <a:moveTo>
                    <a:pt x="181744" y="90872"/>
                  </a:moveTo>
                  <a:lnTo>
                    <a:pt x="181744" y="541023"/>
                  </a:lnTo>
                  <a:cubicBezTo>
                    <a:pt x="181744" y="565124"/>
                    <a:pt x="172170" y="588238"/>
                    <a:pt x="155128" y="605279"/>
                  </a:cubicBezTo>
                  <a:cubicBezTo>
                    <a:pt x="138086" y="622321"/>
                    <a:pt x="114973" y="631895"/>
                    <a:pt x="90872" y="631895"/>
                  </a:cubicBezTo>
                  <a:lnTo>
                    <a:pt x="90872" y="631895"/>
                  </a:lnTo>
                  <a:cubicBezTo>
                    <a:pt x="40685" y="631895"/>
                    <a:pt x="0" y="591210"/>
                    <a:pt x="0" y="541023"/>
                  </a:cubicBezTo>
                  <a:lnTo>
                    <a:pt x="0" y="90872"/>
                  </a:lnTo>
                  <a:cubicBezTo>
                    <a:pt x="0" y="66771"/>
                    <a:pt x="9574" y="43658"/>
                    <a:pt x="26616" y="26616"/>
                  </a:cubicBezTo>
                  <a:cubicBezTo>
                    <a:pt x="43658" y="9574"/>
                    <a:pt x="66771" y="0"/>
                    <a:pt x="90872" y="0"/>
                  </a:cubicBezTo>
                  <a:lnTo>
                    <a:pt x="90872" y="0"/>
                  </a:lnTo>
                  <a:cubicBezTo>
                    <a:pt x="141059" y="0"/>
                    <a:pt x="181744" y="40685"/>
                    <a:pt x="181744" y="90872"/>
                  </a:cubicBezTo>
                  <a:close/>
                </a:path>
              </a:pathLst>
            </a:custGeom>
            <a:solidFill>
              <a:srgbClr val="1E2E4A"/>
            </a:solidFill>
            <a:ln cap="rnd">
              <a:noFill/>
              <a:prstDash val="solid"/>
              <a:round/>
            </a:ln>
          </p:spPr>
          <p:txBody>
            <a:bodyPr/>
            <a:lstStyle/>
            <a:p>
              <a:endParaRPr lang="pt-BR"/>
            </a:p>
          </p:txBody>
        </p:sp>
        <p:sp>
          <p:nvSpPr>
            <p:cNvPr id="16" name="TextBox 16"/>
            <p:cNvSpPr txBox="1"/>
            <p:nvPr/>
          </p:nvSpPr>
          <p:spPr>
            <a:xfrm>
              <a:off x="0" y="9525"/>
              <a:ext cx="181744" cy="622370"/>
            </a:xfrm>
            <a:prstGeom prst="rect">
              <a:avLst/>
            </a:prstGeom>
          </p:spPr>
          <p:txBody>
            <a:bodyPr lIns="50800" tIns="50800" rIns="50800" bIns="50800" rtlCol="0" anchor="ctr"/>
            <a:lstStyle/>
            <a:p>
              <a:pPr algn="ctr">
                <a:lnSpc>
                  <a:spcPts val="2879"/>
                </a:lnSpc>
              </a:pPr>
              <a:endParaRPr/>
            </a:p>
          </p:txBody>
        </p:sp>
      </p:grpSp>
      <p:grpSp>
        <p:nvGrpSpPr>
          <p:cNvPr id="17" name="Group 17"/>
          <p:cNvGrpSpPr/>
          <p:nvPr/>
        </p:nvGrpSpPr>
        <p:grpSpPr>
          <a:xfrm>
            <a:off x="15704731" y="9258300"/>
            <a:ext cx="690031" cy="2399227"/>
            <a:chOff x="0" y="0"/>
            <a:chExt cx="181744" cy="631895"/>
          </a:xfrm>
        </p:grpSpPr>
        <p:sp>
          <p:nvSpPr>
            <p:cNvPr id="18" name="Freeform 18"/>
            <p:cNvSpPr/>
            <p:nvPr/>
          </p:nvSpPr>
          <p:spPr>
            <a:xfrm>
              <a:off x="0" y="0"/>
              <a:ext cx="181744" cy="631895"/>
            </a:xfrm>
            <a:custGeom>
              <a:avLst/>
              <a:gdLst/>
              <a:ahLst/>
              <a:cxnLst/>
              <a:rect l="l" t="t" r="r" b="b"/>
              <a:pathLst>
                <a:path w="181744" h="631895">
                  <a:moveTo>
                    <a:pt x="181744" y="90872"/>
                  </a:moveTo>
                  <a:lnTo>
                    <a:pt x="181744" y="541023"/>
                  </a:lnTo>
                  <a:cubicBezTo>
                    <a:pt x="181744" y="565124"/>
                    <a:pt x="172170" y="588238"/>
                    <a:pt x="155128" y="605279"/>
                  </a:cubicBezTo>
                  <a:cubicBezTo>
                    <a:pt x="138086" y="622321"/>
                    <a:pt x="114973" y="631895"/>
                    <a:pt x="90872" y="631895"/>
                  </a:cubicBezTo>
                  <a:lnTo>
                    <a:pt x="90872" y="631895"/>
                  </a:lnTo>
                  <a:cubicBezTo>
                    <a:pt x="40685" y="631895"/>
                    <a:pt x="0" y="591210"/>
                    <a:pt x="0" y="541023"/>
                  </a:cubicBezTo>
                  <a:lnTo>
                    <a:pt x="0" y="90872"/>
                  </a:lnTo>
                  <a:cubicBezTo>
                    <a:pt x="0" y="66771"/>
                    <a:pt x="9574" y="43658"/>
                    <a:pt x="26616" y="26616"/>
                  </a:cubicBezTo>
                  <a:cubicBezTo>
                    <a:pt x="43658" y="9574"/>
                    <a:pt x="66771" y="0"/>
                    <a:pt x="90872" y="0"/>
                  </a:cubicBezTo>
                  <a:lnTo>
                    <a:pt x="90872" y="0"/>
                  </a:lnTo>
                  <a:cubicBezTo>
                    <a:pt x="141059" y="0"/>
                    <a:pt x="181744" y="40685"/>
                    <a:pt x="181744" y="90872"/>
                  </a:cubicBezTo>
                  <a:close/>
                </a:path>
              </a:pathLst>
            </a:custGeom>
            <a:solidFill>
              <a:srgbClr val="2F5F98"/>
            </a:solidFill>
            <a:ln cap="rnd">
              <a:noFill/>
              <a:prstDash val="solid"/>
              <a:round/>
            </a:ln>
          </p:spPr>
          <p:txBody>
            <a:bodyPr/>
            <a:lstStyle/>
            <a:p>
              <a:endParaRPr lang="pt-BR"/>
            </a:p>
          </p:txBody>
        </p:sp>
        <p:sp>
          <p:nvSpPr>
            <p:cNvPr id="19" name="TextBox 19"/>
            <p:cNvSpPr txBox="1"/>
            <p:nvPr/>
          </p:nvSpPr>
          <p:spPr>
            <a:xfrm>
              <a:off x="0" y="9525"/>
              <a:ext cx="181744" cy="622370"/>
            </a:xfrm>
            <a:prstGeom prst="rect">
              <a:avLst/>
            </a:prstGeom>
          </p:spPr>
          <p:txBody>
            <a:bodyPr lIns="50800" tIns="50800" rIns="50800" bIns="50800" rtlCol="0" anchor="ctr"/>
            <a:lstStyle/>
            <a:p>
              <a:pPr algn="ctr">
                <a:lnSpc>
                  <a:spcPts val="2879"/>
                </a:lnSpc>
              </a:pPr>
              <a:endParaRPr/>
            </a:p>
          </p:txBody>
        </p:sp>
      </p:grpSp>
      <p:sp>
        <p:nvSpPr>
          <p:cNvPr id="20" name="TextBox 20"/>
          <p:cNvSpPr txBox="1"/>
          <p:nvPr/>
        </p:nvSpPr>
        <p:spPr>
          <a:xfrm>
            <a:off x="1633081" y="5698434"/>
            <a:ext cx="3487737" cy="361950"/>
          </a:xfrm>
          <a:prstGeom prst="rect">
            <a:avLst/>
          </a:prstGeom>
        </p:spPr>
        <p:txBody>
          <a:bodyPr lIns="0" tIns="0" rIns="0" bIns="0" rtlCol="0" anchor="t">
            <a:spAutoFit/>
          </a:bodyPr>
          <a:lstStyle/>
          <a:p>
            <a:pPr algn="just">
              <a:lnSpc>
                <a:spcPts val="2999"/>
              </a:lnSpc>
              <a:spcBef>
                <a:spcPct val="0"/>
              </a:spcBef>
            </a:pPr>
            <a:r>
              <a:rPr lang="en-US" sz="2499" b="1">
                <a:solidFill>
                  <a:srgbClr val="2F5F98"/>
                </a:solidFill>
                <a:latin typeface="Verdana Pro Bold"/>
                <a:ea typeface="Verdana Pro Bold"/>
                <a:cs typeface="Verdana Pro Bold"/>
                <a:sym typeface="Verdana Pro Bold"/>
              </a:rPr>
              <a:t>Specific objectives:</a:t>
            </a:r>
            <a:r>
              <a:rPr lang="en-US" sz="2499">
                <a:solidFill>
                  <a:srgbClr val="2F5F98"/>
                </a:solidFill>
                <a:latin typeface="Verdana Pro"/>
                <a:ea typeface="Verdana Pro"/>
                <a:cs typeface="Verdana Pro"/>
                <a:sym typeface="Verdana Pro"/>
              </a:rPr>
              <a:t> </a:t>
            </a:r>
          </a:p>
        </p:txBody>
      </p:sp>
      <p:sp>
        <p:nvSpPr>
          <p:cNvPr id="21" name="TextBox 21"/>
          <p:cNvSpPr txBox="1"/>
          <p:nvPr/>
        </p:nvSpPr>
        <p:spPr>
          <a:xfrm>
            <a:off x="3101839" y="1127708"/>
            <a:ext cx="4037957" cy="596900"/>
          </a:xfrm>
          <a:prstGeom prst="rect">
            <a:avLst/>
          </a:prstGeom>
        </p:spPr>
        <p:txBody>
          <a:bodyPr lIns="0" tIns="0" rIns="0" bIns="0" rtlCol="0" anchor="t">
            <a:spAutoFit/>
          </a:bodyPr>
          <a:lstStyle/>
          <a:p>
            <a:pPr algn="r">
              <a:lnSpc>
                <a:spcPts val="4900"/>
              </a:lnSpc>
            </a:pPr>
            <a:r>
              <a:rPr lang="en-US" sz="3500" b="1">
                <a:solidFill>
                  <a:srgbClr val="EE8454"/>
                </a:solidFill>
                <a:latin typeface="League Spartan"/>
                <a:ea typeface="League Spartan"/>
                <a:cs typeface="League Spartan"/>
                <a:sym typeface="League Spartan"/>
              </a:rPr>
              <a:t>OBJECTIVES</a:t>
            </a:r>
          </a:p>
        </p:txBody>
      </p:sp>
      <p:sp>
        <p:nvSpPr>
          <p:cNvPr id="22" name="TextBox 22"/>
          <p:cNvSpPr txBox="1"/>
          <p:nvPr/>
        </p:nvSpPr>
        <p:spPr>
          <a:xfrm>
            <a:off x="2175910" y="8412637"/>
            <a:ext cx="6968090" cy="412750"/>
          </a:xfrm>
          <a:prstGeom prst="rect">
            <a:avLst/>
          </a:prstGeom>
        </p:spPr>
        <p:txBody>
          <a:bodyPr lIns="0" tIns="0" rIns="0" bIns="0" rtlCol="0" anchor="t">
            <a:spAutoFit/>
          </a:bodyPr>
          <a:lstStyle/>
          <a:p>
            <a:pPr algn="just">
              <a:lnSpc>
                <a:spcPts val="3499"/>
              </a:lnSpc>
              <a:spcBef>
                <a:spcPct val="0"/>
              </a:spcBef>
            </a:pPr>
            <a:r>
              <a:rPr lang="en-US" sz="2499">
                <a:solidFill>
                  <a:srgbClr val="000000"/>
                </a:solidFill>
                <a:latin typeface="Verdana Pro"/>
                <a:ea typeface="Verdana Pro"/>
                <a:cs typeface="Verdana Pro"/>
                <a:sym typeface="Verdana Pro"/>
              </a:rPr>
              <a:t>G</a:t>
            </a:r>
            <a:r>
              <a:rPr lang="en-US" sz="2499" u="none" strike="noStrike">
                <a:solidFill>
                  <a:srgbClr val="000000"/>
                </a:solidFill>
                <a:latin typeface="Verdana Pro"/>
                <a:ea typeface="Verdana Pro"/>
                <a:cs typeface="Verdana Pro"/>
                <a:sym typeface="Verdana Pro"/>
              </a:rPr>
              <a:t>uarantee easy installation and operation.</a:t>
            </a:r>
          </a:p>
        </p:txBody>
      </p:sp>
      <p:sp>
        <p:nvSpPr>
          <p:cNvPr id="23" name="Freeform 23"/>
          <p:cNvSpPr/>
          <p:nvPr/>
        </p:nvSpPr>
        <p:spPr>
          <a:xfrm>
            <a:off x="1633081" y="8515706"/>
            <a:ext cx="265390" cy="251397"/>
          </a:xfrm>
          <a:custGeom>
            <a:avLst/>
            <a:gdLst/>
            <a:ahLst/>
            <a:cxnLst/>
            <a:rect l="l" t="t" r="r" b="b"/>
            <a:pathLst>
              <a:path w="265390" h="251397">
                <a:moveTo>
                  <a:pt x="0" y="0"/>
                </a:moveTo>
                <a:lnTo>
                  <a:pt x="265390" y="0"/>
                </a:lnTo>
                <a:lnTo>
                  <a:pt x="265390" y="251397"/>
                </a:lnTo>
                <a:lnTo>
                  <a:pt x="0" y="2513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24" name="Freeform 24"/>
          <p:cNvSpPr/>
          <p:nvPr/>
        </p:nvSpPr>
        <p:spPr>
          <a:xfrm>
            <a:off x="10640926" y="2903045"/>
            <a:ext cx="5928344" cy="5943202"/>
          </a:xfrm>
          <a:custGeom>
            <a:avLst/>
            <a:gdLst/>
            <a:ahLst/>
            <a:cxnLst/>
            <a:rect l="l" t="t" r="r" b="b"/>
            <a:pathLst>
              <a:path w="5928344" h="5943202">
                <a:moveTo>
                  <a:pt x="0" y="0"/>
                </a:moveTo>
                <a:lnTo>
                  <a:pt x="5928343" y="0"/>
                </a:lnTo>
                <a:lnTo>
                  <a:pt x="5928343" y="5943202"/>
                </a:lnTo>
                <a:lnTo>
                  <a:pt x="0" y="59432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t-B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7414310" y="169101"/>
            <a:ext cx="648222" cy="304468"/>
            <a:chOff x="0" y="0"/>
            <a:chExt cx="864296" cy="405958"/>
          </a:xfrm>
        </p:grpSpPr>
        <p:sp>
          <p:nvSpPr>
            <p:cNvPr id="3" name="Freeform 3"/>
            <p:cNvSpPr/>
            <p:nvPr/>
          </p:nvSpPr>
          <p:spPr>
            <a:xfrm>
              <a:off x="0" y="0"/>
              <a:ext cx="864235" cy="406019"/>
            </a:xfrm>
            <a:custGeom>
              <a:avLst/>
              <a:gdLst/>
              <a:ahLst/>
              <a:cxnLst/>
              <a:rect l="l" t="t" r="r" b="b"/>
              <a:pathLst>
                <a:path w="864235" h="406019">
                  <a:moveTo>
                    <a:pt x="0" y="0"/>
                  </a:moveTo>
                  <a:lnTo>
                    <a:pt x="864235" y="0"/>
                  </a:lnTo>
                  <a:lnTo>
                    <a:pt x="864235" y="406019"/>
                  </a:lnTo>
                  <a:lnTo>
                    <a:pt x="0" y="406019"/>
                  </a:lnTo>
                  <a:lnTo>
                    <a:pt x="0" y="0"/>
                  </a:lnTo>
                  <a:close/>
                </a:path>
              </a:pathLst>
            </a:custGeom>
            <a:solidFill>
              <a:srgbClr val="000000">
                <a:alpha val="0"/>
              </a:srgbClr>
            </a:solidFill>
          </p:spPr>
          <p:txBody>
            <a:bodyPr/>
            <a:lstStyle/>
            <a:p>
              <a:endParaRPr lang="pt-BR"/>
            </a:p>
          </p:txBody>
        </p:sp>
      </p:grpSp>
      <p:grpSp>
        <p:nvGrpSpPr>
          <p:cNvPr id="4" name="Group 4"/>
          <p:cNvGrpSpPr>
            <a:grpSpLocks noChangeAspect="1"/>
          </p:cNvGrpSpPr>
          <p:nvPr/>
        </p:nvGrpSpPr>
        <p:grpSpPr>
          <a:xfrm>
            <a:off x="225468" y="169101"/>
            <a:ext cx="2815225" cy="133004"/>
            <a:chOff x="0" y="0"/>
            <a:chExt cx="3753634" cy="177338"/>
          </a:xfrm>
        </p:grpSpPr>
        <p:sp>
          <p:nvSpPr>
            <p:cNvPr id="5" name="Freeform 5"/>
            <p:cNvSpPr/>
            <p:nvPr/>
          </p:nvSpPr>
          <p:spPr>
            <a:xfrm>
              <a:off x="0" y="0"/>
              <a:ext cx="3753612" cy="177292"/>
            </a:xfrm>
            <a:custGeom>
              <a:avLst/>
              <a:gdLst/>
              <a:ahLst/>
              <a:cxnLst/>
              <a:rect l="l" t="t" r="r" b="b"/>
              <a:pathLst>
                <a:path w="3753612" h="177292">
                  <a:moveTo>
                    <a:pt x="0" y="0"/>
                  </a:moveTo>
                  <a:lnTo>
                    <a:pt x="3753612" y="0"/>
                  </a:lnTo>
                  <a:lnTo>
                    <a:pt x="3753612" y="177292"/>
                  </a:lnTo>
                  <a:lnTo>
                    <a:pt x="0" y="177292"/>
                  </a:lnTo>
                  <a:lnTo>
                    <a:pt x="0" y="0"/>
                  </a:lnTo>
                  <a:close/>
                </a:path>
              </a:pathLst>
            </a:custGeom>
            <a:solidFill>
              <a:srgbClr val="000000">
                <a:alpha val="0"/>
              </a:srgbClr>
            </a:solidFill>
          </p:spPr>
          <p:txBody>
            <a:bodyPr/>
            <a:lstStyle/>
            <a:p>
              <a:endParaRPr lang="pt-BR"/>
            </a:p>
          </p:txBody>
        </p:sp>
      </p:grpSp>
      <p:grpSp>
        <p:nvGrpSpPr>
          <p:cNvPr id="6" name="Group 6"/>
          <p:cNvGrpSpPr/>
          <p:nvPr/>
        </p:nvGrpSpPr>
        <p:grpSpPr>
          <a:xfrm>
            <a:off x="-1789065" y="473569"/>
            <a:ext cx="9781808" cy="1838501"/>
            <a:chOff x="0" y="0"/>
            <a:chExt cx="2879609" cy="541203"/>
          </a:xfrm>
        </p:grpSpPr>
        <p:sp>
          <p:nvSpPr>
            <p:cNvPr id="7" name="Freeform 7"/>
            <p:cNvSpPr/>
            <p:nvPr/>
          </p:nvSpPr>
          <p:spPr>
            <a:xfrm>
              <a:off x="0" y="0"/>
              <a:ext cx="2879609" cy="541203"/>
            </a:xfrm>
            <a:custGeom>
              <a:avLst/>
              <a:gdLst/>
              <a:ahLst/>
              <a:cxnLst/>
              <a:rect l="l" t="t" r="r" b="b"/>
              <a:pathLst>
                <a:path w="2879609" h="541203">
                  <a:moveTo>
                    <a:pt x="2879609" y="79146"/>
                  </a:moveTo>
                  <a:lnTo>
                    <a:pt x="2879609" y="462057"/>
                  </a:lnTo>
                  <a:cubicBezTo>
                    <a:pt x="2879609" y="483048"/>
                    <a:pt x="2871270" y="503179"/>
                    <a:pt x="2856428" y="518022"/>
                  </a:cubicBezTo>
                  <a:cubicBezTo>
                    <a:pt x="2841585" y="532865"/>
                    <a:pt x="2821454" y="541203"/>
                    <a:pt x="2800463" y="541203"/>
                  </a:cubicBezTo>
                  <a:lnTo>
                    <a:pt x="79146" y="541203"/>
                  </a:lnTo>
                  <a:cubicBezTo>
                    <a:pt x="58155" y="541203"/>
                    <a:pt x="38024" y="532865"/>
                    <a:pt x="23181" y="518022"/>
                  </a:cubicBezTo>
                  <a:cubicBezTo>
                    <a:pt x="8339" y="503179"/>
                    <a:pt x="0" y="483048"/>
                    <a:pt x="0" y="462057"/>
                  </a:cubicBezTo>
                  <a:lnTo>
                    <a:pt x="0" y="79146"/>
                  </a:lnTo>
                  <a:cubicBezTo>
                    <a:pt x="0" y="58155"/>
                    <a:pt x="8339" y="38024"/>
                    <a:pt x="23181" y="23181"/>
                  </a:cubicBezTo>
                  <a:cubicBezTo>
                    <a:pt x="38024" y="8339"/>
                    <a:pt x="58155" y="0"/>
                    <a:pt x="79146" y="0"/>
                  </a:cubicBezTo>
                  <a:lnTo>
                    <a:pt x="2800463" y="0"/>
                  </a:lnTo>
                  <a:cubicBezTo>
                    <a:pt x="2844174" y="0"/>
                    <a:pt x="2879609" y="35435"/>
                    <a:pt x="2879609" y="79146"/>
                  </a:cubicBezTo>
                  <a:close/>
                </a:path>
              </a:pathLst>
            </a:custGeom>
            <a:solidFill>
              <a:srgbClr val="1E2E4A"/>
            </a:solidFill>
            <a:ln cap="rnd">
              <a:noFill/>
              <a:prstDash val="solid"/>
              <a:round/>
            </a:ln>
          </p:spPr>
          <p:txBody>
            <a:bodyPr/>
            <a:lstStyle/>
            <a:p>
              <a:endParaRPr lang="pt-BR"/>
            </a:p>
          </p:txBody>
        </p:sp>
        <p:sp>
          <p:nvSpPr>
            <p:cNvPr id="8" name="TextBox 8"/>
            <p:cNvSpPr txBox="1"/>
            <p:nvPr/>
          </p:nvSpPr>
          <p:spPr>
            <a:xfrm>
              <a:off x="0" y="9525"/>
              <a:ext cx="2879609" cy="531678"/>
            </a:xfrm>
            <a:prstGeom prst="rect">
              <a:avLst/>
            </a:prstGeom>
          </p:spPr>
          <p:txBody>
            <a:bodyPr lIns="50800" tIns="50800" rIns="50800" bIns="50800" rtlCol="0" anchor="ctr"/>
            <a:lstStyle/>
            <a:p>
              <a:pPr algn="ctr">
                <a:lnSpc>
                  <a:spcPts val="2879"/>
                </a:lnSpc>
              </a:pPr>
              <a:endParaRPr/>
            </a:p>
          </p:txBody>
        </p:sp>
      </p:grpSp>
      <p:sp>
        <p:nvSpPr>
          <p:cNvPr id="9" name="Freeform 9"/>
          <p:cNvSpPr/>
          <p:nvPr/>
        </p:nvSpPr>
        <p:spPr>
          <a:xfrm>
            <a:off x="1548843" y="5024274"/>
            <a:ext cx="265390" cy="251397"/>
          </a:xfrm>
          <a:custGeom>
            <a:avLst/>
            <a:gdLst/>
            <a:ahLst/>
            <a:cxnLst/>
            <a:rect l="l" t="t" r="r" b="b"/>
            <a:pathLst>
              <a:path w="265390" h="251397">
                <a:moveTo>
                  <a:pt x="0" y="0"/>
                </a:moveTo>
                <a:lnTo>
                  <a:pt x="265390" y="0"/>
                </a:lnTo>
                <a:lnTo>
                  <a:pt x="265390" y="251397"/>
                </a:lnTo>
                <a:lnTo>
                  <a:pt x="0" y="2513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10" name="Freeform 10"/>
          <p:cNvSpPr/>
          <p:nvPr/>
        </p:nvSpPr>
        <p:spPr>
          <a:xfrm>
            <a:off x="1548843" y="6701792"/>
            <a:ext cx="265390" cy="251397"/>
          </a:xfrm>
          <a:custGeom>
            <a:avLst/>
            <a:gdLst/>
            <a:ahLst/>
            <a:cxnLst/>
            <a:rect l="l" t="t" r="r" b="b"/>
            <a:pathLst>
              <a:path w="265390" h="251397">
                <a:moveTo>
                  <a:pt x="0" y="0"/>
                </a:moveTo>
                <a:lnTo>
                  <a:pt x="265390" y="0"/>
                </a:lnTo>
                <a:lnTo>
                  <a:pt x="265390" y="251397"/>
                </a:lnTo>
                <a:lnTo>
                  <a:pt x="0" y="2513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11" name="Freeform 11"/>
          <p:cNvSpPr/>
          <p:nvPr/>
        </p:nvSpPr>
        <p:spPr>
          <a:xfrm>
            <a:off x="10704575" y="2838389"/>
            <a:ext cx="7033846" cy="4114800"/>
          </a:xfrm>
          <a:custGeom>
            <a:avLst/>
            <a:gdLst/>
            <a:ahLst/>
            <a:cxnLst/>
            <a:rect l="l" t="t" r="r" b="b"/>
            <a:pathLst>
              <a:path w="7033846" h="4114800">
                <a:moveTo>
                  <a:pt x="0" y="0"/>
                </a:moveTo>
                <a:lnTo>
                  <a:pt x="7033846" y="0"/>
                </a:lnTo>
                <a:lnTo>
                  <a:pt x="703384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t-BR"/>
          </a:p>
        </p:txBody>
      </p:sp>
      <p:sp>
        <p:nvSpPr>
          <p:cNvPr id="12" name="Freeform 12"/>
          <p:cNvSpPr/>
          <p:nvPr/>
        </p:nvSpPr>
        <p:spPr>
          <a:xfrm>
            <a:off x="13733331" y="3509620"/>
            <a:ext cx="2199617" cy="1971407"/>
          </a:xfrm>
          <a:custGeom>
            <a:avLst/>
            <a:gdLst/>
            <a:ahLst/>
            <a:cxnLst/>
            <a:rect l="l" t="t" r="r" b="b"/>
            <a:pathLst>
              <a:path w="2199617" h="1971407">
                <a:moveTo>
                  <a:pt x="0" y="0"/>
                </a:moveTo>
                <a:lnTo>
                  <a:pt x="2199618" y="0"/>
                </a:lnTo>
                <a:lnTo>
                  <a:pt x="2199618" y="1971407"/>
                </a:lnTo>
                <a:lnTo>
                  <a:pt x="0" y="19714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a:p>
        </p:txBody>
      </p:sp>
      <p:sp>
        <p:nvSpPr>
          <p:cNvPr id="13" name="Freeform 13"/>
          <p:cNvSpPr/>
          <p:nvPr/>
        </p:nvSpPr>
        <p:spPr>
          <a:xfrm rot="-289960" flipH="1">
            <a:off x="10453939" y="3624336"/>
            <a:ext cx="3004290" cy="6657706"/>
          </a:xfrm>
          <a:custGeom>
            <a:avLst/>
            <a:gdLst/>
            <a:ahLst/>
            <a:cxnLst/>
            <a:rect l="l" t="t" r="r" b="b"/>
            <a:pathLst>
              <a:path w="3004290" h="6657706">
                <a:moveTo>
                  <a:pt x="3004290" y="0"/>
                </a:moveTo>
                <a:lnTo>
                  <a:pt x="0" y="0"/>
                </a:lnTo>
                <a:lnTo>
                  <a:pt x="0" y="6657706"/>
                </a:lnTo>
                <a:lnTo>
                  <a:pt x="3004290" y="6657706"/>
                </a:lnTo>
                <a:lnTo>
                  <a:pt x="300429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pt-BR"/>
          </a:p>
        </p:txBody>
      </p:sp>
      <p:sp>
        <p:nvSpPr>
          <p:cNvPr id="14" name="TextBox 14"/>
          <p:cNvSpPr txBox="1"/>
          <p:nvPr/>
        </p:nvSpPr>
        <p:spPr>
          <a:xfrm>
            <a:off x="3242209" y="1127708"/>
            <a:ext cx="3897587" cy="596900"/>
          </a:xfrm>
          <a:prstGeom prst="rect">
            <a:avLst/>
          </a:prstGeom>
        </p:spPr>
        <p:txBody>
          <a:bodyPr lIns="0" tIns="0" rIns="0" bIns="0" rtlCol="0" anchor="t">
            <a:spAutoFit/>
          </a:bodyPr>
          <a:lstStyle/>
          <a:p>
            <a:pPr algn="r">
              <a:lnSpc>
                <a:spcPts val="4900"/>
              </a:lnSpc>
            </a:pPr>
            <a:r>
              <a:rPr lang="en-US" sz="3500" b="1">
                <a:solidFill>
                  <a:srgbClr val="EE8454"/>
                </a:solidFill>
                <a:latin typeface="League Spartan"/>
                <a:ea typeface="League Spartan"/>
                <a:cs typeface="League Spartan"/>
                <a:sym typeface="League Spartan"/>
              </a:rPr>
              <a:t>METHODOLOGY</a:t>
            </a:r>
          </a:p>
        </p:txBody>
      </p:sp>
      <p:sp>
        <p:nvSpPr>
          <p:cNvPr id="15" name="TextBox 15"/>
          <p:cNvSpPr txBox="1"/>
          <p:nvPr/>
        </p:nvSpPr>
        <p:spPr>
          <a:xfrm>
            <a:off x="1202081" y="3733190"/>
            <a:ext cx="7031769" cy="523875"/>
          </a:xfrm>
          <a:prstGeom prst="rect">
            <a:avLst/>
          </a:prstGeom>
        </p:spPr>
        <p:txBody>
          <a:bodyPr lIns="0" tIns="0" rIns="0" bIns="0" rtlCol="0" anchor="t">
            <a:spAutoFit/>
          </a:bodyPr>
          <a:lstStyle/>
          <a:p>
            <a:pPr algn="l">
              <a:lnSpc>
                <a:spcPts val="4200"/>
              </a:lnSpc>
            </a:pPr>
            <a:r>
              <a:rPr lang="en-US" sz="3000" b="1">
                <a:solidFill>
                  <a:srgbClr val="2F5F98"/>
                </a:solidFill>
                <a:latin typeface="League Spartan"/>
                <a:ea typeface="League Spartan"/>
                <a:cs typeface="League Spartan"/>
                <a:sym typeface="League Spartan"/>
              </a:rPr>
              <a:t>QUALITATIVE METHODOLOGY:</a:t>
            </a:r>
          </a:p>
        </p:txBody>
      </p:sp>
      <p:sp>
        <p:nvSpPr>
          <p:cNvPr id="16" name="TextBox 16"/>
          <p:cNvSpPr txBox="1"/>
          <p:nvPr/>
        </p:nvSpPr>
        <p:spPr>
          <a:xfrm>
            <a:off x="2213697" y="4933340"/>
            <a:ext cx="6966227" cy="1104900"/>
          </a:xfrm>
          <a:prstGeom prst="rect">
            <a:avLst/>
          </a:prstGeom>
        </p:spPr>
        <p:txBody>
          <a:bodyPr lIns="0" tIns="0" rIns="0" bIns="0" rtlCol="0" anchor="t">
            <a:spAutoFit/>
          </a:bodyPr>
          <a:lstStyle/>
          <a:p>
            <a:pPr algn="just">
              <a:lnSpc>
                <a:spcPts val="2999"/>
              </a:lnSpc>
              <a:spcBef>
                <a:spcPct val="0"/>
              </a:spcBef>
            </a:pPr>
            <a:r>
              <a:rPr lang="en-US" sz="2499">
                <a:solidFill>
                  <a:srgbClr val="000000"/>
                </a:solidFill>
                <a:latin typeface="Verdana Pro"/>
                <a:ea typeface="Verdana Pro"/>
                <a:cs typeface="Verdana Pro"/>
                <a:sym typeface="Verdana Pro"/>
              </a:rPr>
              <a:t>Qualitative changes do not come from quantitative ones, but replace them. (MARCONI and LAKATOS, 2017).</a:t>
            </a:r>
          </a:p>
        </p:txBody>
      </p:sp>
      <p:sp>
        <p:nvSpPr>
          <p:cNvPr id="17" name="TextBox 17"/>
          <p:cNvSpPr txBox="1"/>
          <p:nvPr/>
        </p:nvSpPr>
        <p:spPr>
          <a:xfrm>
            <a:off x="2213697" y="6635117"/>
            <a:ext cx="6966227" cy="733425"/>
          </a:xfrm>
          <a:prstGeom prst="rect">
            <a:avLst/>
          </a:prstGeom>
        </p:spPr>
        <p:txBody>
          <a:bodyPr lIns="0" tIns="0" rIns="0" bIns="0" rtlCol="0" anchor="t">
            <a:spAutoFit/>
          </a:bodyPr>
          <a:lstStyle/>
          <a:p>
            <a:pPr algn="just">
              <a:lnSpc>
                <a:spcPts val="2999"/>
              </a:lnSpc>
              <a:spcBef>
                <a:spcPct val="0"/>
              </a:spcBef>
            </a:pPr>
            <a:r>
              <a:rPr lang="en-US" sz="2499">
                <a:solidFill>
                  <a:srgbClr val="000000"/>
                </a:solidFill>
                <a:latin typeface="Verdana Pro"/>
                <a:ea typeface="Verdana Pro"/>
                <a:cs typeface="Verdana Pro"/>
                <a:sym typeface="Verdana Pro"/>
              </a:rPr>
              <a:t>Based on box truck accidents and visual impairments.</a:t>
            </a:r>
          </a:p>
        </p:txBody>
      </p:sp>
      <p:sp>
        <p:nvSpPr>
          <p:cNvPr id="18" name="TextBox 18"/>
          <p:cNvSpPr txBox="1"/>
          <p:nvPr/>
        </p:nvSpPr>
        <p:spPr>
          <a:xfrm>
            <a:off x="12945073" y="5833452"/>
            <a:ext cx="4314227" cy="409575"/>
          </a:xfrm>
          <a:prstGeom prst="rect">
            <a:avLst/>
          </a:prstGeom>
        </p:spPr>
        <p:txBody>
          <a:bodyPr lIns="0" tIns="0" rIns="0" bIns="0" rtlCol="0" anchor="t">
            <a:spAutoFit/>
          </a:bodyPr>
          <a:lstStyle/>
          <a:p>
            <a:pPr algn="ctr">
              <a:lnSpc>
                <a:spcPts val="3240"/>
              </a:lnSpc>
              <a:spcBef>
                <a:spcPct val="0"/>
              </a:spcBef>
            </a:pPr>
            <a:r>
              <a:rPr lang="en-US" sz="2700">
                <a:solidFill>
                  <a:srgbClr val="FFFFFF"/>
                </a:solidFill>
                <a:latin typeface="Dekko"/>
                <a:ea typeface="Dekko"/>
                <a:cs typeface="Dekko"/>
                <a:sym typeface="Dekko"/>
              </a:rPr>
              <a:t>less quantity more quality</a:t>
            </a:r>
          </a:p>
        </p:txBody>
      </p:sp>
      <p:grpSp>
        <p:nvGrpSpPr>
          <p:cNvPr id="19" name="Group 19"/>
          <p:cNvGrpSpPr/>
          <p:nvPr/>
        </p:nvGrpSpPr>
        <p:grpSpPr>
          <a:xfrm>
            <a:off x="225468" y="8482773"/>
            <a:ext cx="690031" cy="2399227"/>
            <a:chOff x="0" y="0"/>
            <a:chExt cx="181744" cy="631895"/>
          </a:xfrm>
        </p:grpSpPr>
        <p:sp>
          <p:nvSpPr>
            <p:cNvPr id="20" name="Freeform 20"/>
            <p:cNvSpPr/>
            <p:nvPr/>
          </p:nvSpPr>
          <p:spPr>
            <a:xfrm>
              <a:off x="0" y="0"/>
              <a:ext cx="181744" cy="631895"/>
            </a:xfrm>
            <a:custGeom>
              <a:avLst/>
              <a:gdLst/>
              <a:ahLst/>
              <a:cxnLst/>
              <a:rect l="l" t="t" r="r" b="b"/>
              <a:pathLst>
                <a:path w="181744" h="631895">
                  <a:moveTo>
                    <a:pt x="181744" y="90872"/>
                  </a:moveTo>
                  <a:lnTo>
                    <a:pt x="181744" y="541023"/>
                  </a:lnTo>
                  <a:cubicBezTo>
                    <a:pt x="181744" y="565124"/>
                    <a:pt x="172170" y="588238"/>
                    <a:pt x="155128" y="605279"/>
                  </a:cubicBezTo>
                  <a:cubicBezTo>
                    <a:pt x="138086" y="622321"/>
                    <a:pt x="114973" y="631895"/>
                    <a:pt x="90872" y="631895"/>
                  </a:cubicBezTo>
                  <a:lnTo>
                    <a:pt x="90872" y="631895"/>
                  </a:lnTo>
                  <a:cubicBezTo>
                    <a:pt x="40685" y="631895"/>
                    <a:pt x="0" y="591210"/>
                    <a:pt x="0" y="541023"/>
                  </a:cubicBezTo>
                  <a:lnTo>
                    <a:pt x="0" y="90872"/>
                  </a:lnTo>
                  <a:cubicBezTo>
                    <a:pt x="0" y="66771"/>
                    <a:pt x="9574" y="43658"/>
                    <a:pt x="26616" y="26616"/>
                  </a:cubicBezTo>
                  <a:cubicBezTo>
                    <a:pt x="43658" y="9574"/>
                    <a:pt x="66771" y="0"/>
                    <a:pt x="90872" y="0"/>
                  </a:cubicBezTo>
                  <a:lnTo>
                    <a:pt x="90872" y="0"/>
                  </a:lnTo>
                  <a:cubicBezTo>
                    <a:pt x="141059" y="0"/>
                    <a:pt x="181744" y="40685"/>
                    <a:pt x="181744" y="90872"/>
                  </a:cubicBezTo>
                  <a:close/>
                </a:path>
              </a:pathLst>
            </a:custGeom>
            <a:solidFill>
              <a:srgbClr val="1E2E4A"/>
            </a:solidFill>
            <a:ln cap="rnd">
              <a:noFill/>
              <a:prstDash val="solid"/>
              <a:round/>
            </a:ln>
          </p:spPr>
          <p:txBody>
            <a:bodyPr/>
            <a:lstStyle/>
            <a:p>
              <a:endParaRPr lang="pt-BR"/>
            </a:p>
          </p:txBody>
        </p:sp>
        <p:sp>
          <p:nvSpPr>
            <p:cNvPr id="21" name="TextBox 21"/>
            <p:cNvSpPr txBox="1"/>
            <p:nvPr/>
          </p:nvSpPr>
          <p:spPr>
            <a:xfrm>
              <a:off x="0" y="9525"/>
              <a:ext cx="181744" cy="622370"/>
            </a:xfrm>
            <a:prstGeom prst="rect">
              <a:avLst/>
            </a:prstGeom>
          </p:spPr>
          <p:txBody>
            <a:bodyPr lIns="50800" tIns="50800" rIns="50800" bIns="50800" rtlCol="0" anchor="ctr"/>
            <a:lstStyle/>
            <a:p>
              <a:pPr algn="ctr">
                <a:lnSpc>
                  <a:spcPts val="2879"/>
                </a:lnSpc>
              </a:pPr>
              <a:endParaRPr/>
            </a:p>
          </p:txBody>
        </p:sp>
      </p:grpSp>
      <p:grpSp>
        <p:nvGrpSpPr>
          <p:cNvPr id="22" name="Group 22"/>
          <p:cNvGrpSpPr/>
          <p:nvPr/>
        </p:nvGrpSpPr>
        <p:grpSpPr>
          <a:xfrm>
            <a:off x="1064741" y="8898092"/>
            <a:ext cx="690031" cy="2399227"/>
            <a:chOff x="0" y="0"/>
            <a:chExt cx="181744" cy="631895"/>
          </a:xfrm>
        </p:grpSpPr>
        <p:sp>
          <p:nvSpPr>
            <p:cNvPr id="23" name="Freeform 23"/>
            <p:cNvSpPr/>
            <p:nvPr/>
          </p:nvSpPr>
          <p:spPr>
            <a:xfrm>
              <a:off x="0" y="0"/>
              <a:ext cx="181744" cy="631895"/>
            </a:xfrm>
            <a:custGeom>
              <a:avLst/>
              <a:gdLst/>
              <a:ahLst/>
              <a:cxnLst/>
              <a:rect l="l" t="t" r="r" b="b"/>
              <a:pathLst>
                <a:path w="181744" h="631895">
                  <a:moveTo>
                    <a:pt x="181744" y="90872"/>
                  </a:moveTo>
                  <a:lnTo>
                    <a:pt x="181744" y="541023"/>
                  </a:lnTo>
                  <a:cubicBezTo>
                    <a:pt x="181744" y="565124"/>
                    <a:pt x="172170" y="588238"/>
                    <a:pt x="155128" y="605279"/>
                  </a:cubicBezTo>
                  <a:cubicBezTo>
                    <a:pt x="138086" y="622321"/>
                    <a:pt x="114973" y="631895"/>
                    <a:pt x="90872" y="631895"/>
                  </a:cubicBezTo>
                  <a:lnTo>
                    <a:pt x="90872" y="631895"/>
                  </a:lnTo>
                  <a:cubicBezTo>
                    <a:pt x="40685" y="631895"/>
                    <a:pt x="0" y="591210"/>
                    <a:pt x="0" y="541023"/>
                  </a:cubicBezTo>
                  <a:lnTo>
                    <a:pt x="0" y="90872"/>
                  </a:lnTo>
                  <a:cubicBezTo>
                    <a:pt x="0" y="66771"/>
                    <a:pt x="9574" y="43658"/>
                    <a:pt x="26616" y="26616"/>
                  </a:cubicBezTo>
                  <a:cubicBezTo>
                    <a:pt x="43658" y="9574"/>
                    <a:pt x="66771" y="0"/>
                    <a:pt x="90872" y="0"/>
                  </a:cubicBezTo>
                  <a:lnTo>
                    <a:pt x="90872" y="0"/>
                  </a:lnTo>
                  <a:cubicBezTo>
                    <a:pt x="141059" y="0"/>
                    <a:pt x="181744" y="40685"/>
                    <a:pt x="181744" y="90872"/>
                  </a:cubicBezTo>
                  <a:close/>
                </a:path>
              </a:pathLst>
            </a:custGeom>
            <a:solidFill>
              <a:srgbClr val="2F5F98"/>
            </a:solidFill>
            <a:ln cap="rnd">
              <a:noFill/>
              <a:prstDash val="solid"/>
              <a:round/>
            </a:ln>
          </p:spPr>
          <p:txBody>
            <a:bodyPr/>
            <a:lstStyle/>
            <a:p>
              <a:endParaRPr lang="pt-BR"/>
            </a:p>
          </p:txBody>
        </p:sp>
        <p:sp>
          <p:nvSpPr>
            <p:cNvPr id="24" name="TextBox 24"/>
            <p:cNvSpPr txBox="1"/>
            <p:nvPr/>
          </p:nvSpPr>
          <p:spPr>
            <a:xfrm>
              <a:off x="0" y="9525"/>
              <a:ext cx="181744" cy="622370"/>
            </a:xfrm>
            <a:prstGeom prst="rect">
              <a:avLst/>
            </a:prstGeom>
          </p:spPr>
          <p:txBody>
            <a:bodyPr lIns="50800" tIns="50800" rIns="50800" bIns="50800" rtlCol="0" anchor="ctr"/>
            <a:lstStyle/>
            <a:p>
              <a:pPr algn="ctr">
                <a:lnSpc>
                  <a:spcPts val="2879"/>
                </a:lnSpc>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7414310" y="169101"/>
            <a:ext cx="648222" cy="304468"/>
            <a:chOff x="0" y="0"/>
            <a:chExt cx="864296" cy="405958"/>
          </a:xfrm>
        </p:grpSpPr>
        <p:sp>
          <p:nvSpPr>
            <p:cNvPr id="3" name="Freeform 3"/>
            <p:cNvSpPr/>
            <p:nvPr/>
          </p:nvSpPr>
          <p:spPr>
            <a:xfrm>
              <a:off x="0" y="0"/>
              <a:ext cx="864235" cy="406019"/>
            </a:xfrm>
            <a:custGeom>
              <a:avLst/>
              <a:gdLst/>
              <a:ahLst/>
              <a:cxnLst/>
              <a:rect l="l" t="t" r="r" b="b"/>
              <a:pathLst>
                <a:path w="864235" h="406019">
                  <a:moveTo>
                    <a:pt x="0" y="0"/>
                  </a:moveTo>
                  <a:lnTo>
                    <a:pt x="864235" y="0"/>
                  </a:lnTo>
                  <a:lnTo>
                    <a:pt x="864235" y="406019"/>
                  </a:lnTo>
                  <a:lnTo>
                    <a:pt x="0" y="406019"/>
                  </a:lnTo>
                  <a:lnTo>
                    <a:pt x="0" y="0"/>
                  </a:lnTo>
                  <a:close/>
                </a:path>
              </a:pathLst>
            </a:custGeom>
            <a:solidFill>
              <a:srgbClr val="000000">
                <a:alpha val="0"/>
              </a:srgbClr>
            </a:solidFill>
          </p:spPr>
          <p:txBody>
            <a:bodyPr/>
            <a:lstStyle/>
            <a:p>
              <a:endParaRPr lang="pt-BR"/>
            </a:p>
          </p:txBody>
        </p:sp>
      </p:grpSp>
      <p:grpSp>
        <p:nvGrpSpPr>
          <p:cNvPr id="4" name="Group 4"/>
          <p:cNvGrpSpPr>
            <a:grpSpLocks noChangeAspect="1"/>
          </p:cNvGrpSpPr>
          <p:nvPr/>
        </p:nvGrpSpPr>
        <p:grpSpPr>
          <a:xfrm>
            <a:off x="225468" y="169101"/>
            <a:ext cx="2815225" cy="133004"/>
            <a:chOff x="0" y="0"/>
            <a:chExt cx="3753634" cy="177338"/>
          </a:xfrm>
        </p:grpSpPr>
        <p:sp>
          <p:nvSpPr>
            <p:cNvPr id="5" name="Freeform 5"/>
            <p:cNvSpPr/>
            <p:nvPr/>
          </p:nvSpPr>
          <p:spPr>
            <a:xfrm>
              <a:off x="0" y="0"/>
              <a:ext cx="3753612" cy="177292"/>
            </a:xfrm>
            <a:custGeom>
              <a:avLst/>
              <a:gdLst/>
              <a:ahLst/>
              <a:cxnLst/>
              <a:rect l="l" t="t" r="r" b="b"/>
              <a:pathLst>
                <a:path w="3753612" h="177292">
                  <a:moveTo>
                    <a:pt x="0" y="0"/>
                  </a:moveTo>
                  <a:lnTo>
                    <a:pt x="3753612" y="0"/>
                  </a:lnTo>
                  <a:lnTo>
                    <a:pt x="3753612" y="177292"/>
                  </a:lnTo>
                  <a:lnTo>
                    <a:pt x="0" y="177292"/>
                  </a:lnTo>
                  <a:lnTo>
                    <a:pt x="0" y="0"/>
                  </a:lnTo>
                  <a:close/>
                </a:path>
              </a:pathLst>
            </a:custGeom>
            <a:solidFill>
              <a:srgbClr val="000000">
                <a:alpha val="0"/>
              </a:srgbClr>
            </a:solidFill>
          </p:spPr>
          <p:txBody>
            <a:bodyPr/>
            <a:lstStyle/>
            <a:p>
              <a:endParaRPr lang="pt-BR"/>
            </a:p>
          </p:txBody>
        </p:sp>
      </p:grpSp>
      <p:grpSp>
        <p:nvGrpSpPr>
          <p:cNvPr id="6" name="Group 6"/>
          <p:cNvGrpSpPr/>
          <p:nvPr/>
        </p:nvGrpSpPr>
        <p:grpSpPr>
          <a:xfrm>
            <a:off x="-1789065" y="473569"/>
            <a:ext cx="9781808" cy="1838501"/>
            <a:chOff x="0" y="0"/>
            <a:chExt cx="2879609" cy="541203"/>
          </a:xfrm>
        </p:grpSpPr>
        <p:sp>
          <p:nvSpPr>
            <p:cNvPr id="7" name="Freeform 7"/>
            <p:cNvSpPr/>
            <p:nvPr/>
          </p:nvSpPr>
          <p:spPr>
            <a:xfrm>
              <a:off x="0" y="0"/>
              <a:ext cx="2879609" cy="541203"/>
            </a:xfrm>
            <a:custGeom>
              <a:avLst/>
              <a:gdLst/>
              <a:ahLst/>
              <a:cxnLst/>
              <a:rect l="l" t="t" r="r" b="b"/>
              <a:pathLst>
                <a:path w="2879609" h="541203">
                  <a:moveTo>
                    <a:pt x="2879609" y="79146"/>
                  </a:moveTo>
                  <a:lnTo>
                    <a:pt x="2879609" y="462057"/>
                  </a:lnTo>
                  <a:cubicBezTo>
                    <a:pt x="2879609" y="483048"/>
                    <a:pt x="2871270" y="503179"/>
                    <a:pt x="2856428" y="518022"/>
                  </a:cubicBezTo>
                  <a:cubicBezTo>
                    <a:pt x="2841585" y="532865"/>
                    <a:pt x="2821454" y="541203"/>
                    <a:pt x="2800463" y="541203"/>
                  </a:cubicBezTo>
                  <a:lnTo>
                    <a:pt x="79146" y="541203"/>
                  </a:lnTo>
                  <a:cubicBezTo>
                    <a:pt x="58155" y="541203"/>
                    <a:pt x="38024" y="532865"/>
                    <a:pt x="23181" y="518022"/>
                  </a:cubicBezTo>
                  <a:cubicBezTo>
                    <a:pt x="8339" y="503179"/>
                    <a:pt x="0" y="483048"/>
                    <a:pt x="0" y="462057"/>
                  </a:cubicBezTo>
                  <a:lnTo>
                    <a:pt x="0" y="79146"/>
                  </a:lnTo>
                  <a:cubicBezTo>
                    <a:pt x="0" y="58155"/>
                    <a:pt x="8339" y="38024"/>
                    <a:pt x="23181" y="23181"/>
                  </a:cubicBezTo>
                  <a:cubicBezTo>
                    <a:pt x="38024" y="8339"/>
                    <a:pt x="58155" y="0"/>
                    <a:pt x="79146" y="0"/>
                  </a:cubicBezTo>
                  <a:lnTo>
                    <a:pt x="2800463" y="0"/>
                  </a:lnTo>
                  <a:cubicBezTo>
                    <a:pt x="2844174" y="0"/>
                    <a:pt x="2879609" y="35435"/>
                    <a:pt x="2879609" y="79146"/>
                  </a:cubicBezTo>
                  <a:close/>
                </a:path>
              </a:pathLst>
            </a:custGeom>
            <a:solidFill>
              <a:srgbClr val="1E2E4A"/>
            </a:solidFill>
            <a:ln cap="rnd">
              <a:noFill/>
              <a:prstDash val="solid"/>
              <a:round/>
            </a:ln>
          </p:spPr>
          <p:txBody>
            <a:bodyPr/>
            <a:lstStyle/>
            <a:p>
              <a:endParaRPr lang="pt-BR"/>
            </a:p>
          </p:txBody>
        </p:sp>
        <p:sp>
          <p:nvSpPr>
            <p:cNvPr id="8" name="TextBox 8"/>
            <p:cNvSpPr txBox="1"/>
            <p:nvPr/>
          </p:nvSpPr>
          <p:spPr>
            <a:xfrm>
              <a:off x="0" y="9525"/>
              <a:ext cx="2879609" cy="531678"/>
            </a:xfrm>
            <a:prstGeom prst="rect">
              <a:avLst/>
            </a:prstGeom>
          </p:spPr>
          <p:txBody>
            <a:bodyPr lIns="50800" tIns="50800" rIns="50800" bIns="50800" rtlCol="0" anchor="ctr"/>
            <a:lstStyle/>
            <a:p>
              <a:pPr algn="ctr">
                <a:lnSpc>
                  <a:spcPts val="2879"/>
                </a:lnSpc>
              </a:pPr>
              <a:endParaRPr/>
            </a:p>
          </p:txBody>
        </p:sp>
      </p:grpSp>
      <p:sp>
        <p:nvSpPr>
          <p:cNvPr id="9" name="TextBox 9"/>
          <p:cNvSpPr txBox="1"/>
          <p:nvPr/>
        </p:nvSpPr>
        <p:spPr>
          <a:xfrm>
            <a:off x="225468" y="1137233"/>
            <a:ext cx="6940772" cy="596900"/>
          </a:xfrm>
          <a:prstGeom prst="rect">
            <a:avLst/>
          </a:prstGeom>
        </p:spPr>
        <p:txBody>
          <a:bodyPr lIns="0" tIns="0" rIns="0" bIns="0" rtlCol="0" anchor="t">
            <a:spAutoFit/>
          </a:bodyPr>
          <a:lstStyle/>
          <a:p>
            <a:pPr algn="ctr">
              <a:lnSpc>
                <a:spcPts val="4900"/>
              </a:lnSpc>
            </a:pPr>
            <a:r>
              <a:rPr lang="en-US" sz="3500" b="1">
                <a:solidFill>
                  <a:srgbClr val="EE8454"/>
                </a:solidFill>
                <a:latin typeface="League Spartan"/>
                <a:ea typeface="League Spartan"/>
                <a:cs typeface="League Spartan"/>
                <a:sym typeface="League Spartan"/>
              </a:rPr>
              <a:t>CONCEPTUAL FOUNDATIONS</a:t>
            </a:r>
          </a:p>
        </p:txBody>
      </p:sp>
      <p:sp>
        <p:nvSpPr>
          <p:cNvPr id="10" name="TextBox 10"/>
          <p:cNvSpPr txBox="1"/>
          <p:nvPr/>
        </p:nvSpPr>
        <p:spPr>
          <a:xfrm>
            <a:off x="5715081" y="3735672"/>
            <a:ext cx="10504458" cy="1476375"/>
          </a:xfrm>
          <a:prstGeom prst="rect">
            <a:avLst/>
          </a:prstGeom>
        </p:spPr>
        <p:txBody>
          <a:bodyPr lIns="0" tIns="0" rIns="0" bIns="0" rtlCol="0" anchor="t">
            <a:spAutoFit/>
          </a:bodyPr>
          <a:lstStyle/>
          <a:p>
            <a:pPr algn="just">
              <a:lnSpc>
                <a:spcPts val="2999"/>
              </a:lnSpc>
              <a:spcBef>
                <a:spcPct val="0"/>
              </a:spcBef>
            </a:pPr>
            <a:r>
              <a:rPr lang="en-US" sz="2499">
                <a:solidFill>
                  <a:srgbClr val="000000"/>
                </a:solidFill>
                <a:latin typeface="Verdana Pro"/>
                <a:ea typeface="Verdana Pro"/>
                <a:cs typeface="Verdana Pro"/>
                <a:sym typeface="Verdana Pro"/>
              </a:rPr>
              <a:t>In 2019, the Annual Traffic Accident Report, provided by CET (São Paulo State Traffic Engineering Company) reports approximately 758 fatal accidents related to run-overs, collisions, shocks, among others, and 791 deaths.</a:t>
            </a:r>
          </a:p>
        </p:txBody>
      </p:sp>
      <p:grpSp>
        <p:nvGrpSpPr>
          <p:cNvPr id="11" name="Group 11"/>
          <p:cNvGrpSpPr/>
          <p:nvPr/>
        </p:nvGrpSpPr>
        <p:grpSpPr>
          <a:xfrm>
            <a:off x="2068461" y="3024422"/>
            <a:ext cx="3116320" cy="2866007"/>
            <a:chOff x="0" y="0"/>
            <a:chExt cx="4155093" cy="3821342"/>
          </a:xfrm>
        </p:grpSpPr>
        <p:sp>
          <p:nvSpPr>
            <p:cNvPr id="12" name="Freeform 12"/>
            <p:cNvSpPr/>
            <p:nvPr/>
          </p:nvSpPr>
          <p:spPr>
            <a:xfrm>
              <a:off x="0" y="960923"/>
              <a:ext cx="4155093" cy="1773944"/>
            </a:xfrm>
            <a:custGeom>
              <a:avLst/>
              <a:gdLst/>
              <a:ahLst/>
              <a:cxnLst/>
              <a:rect l="l" t="t" r="r" b="b"/>
              <a:pathLst>
                <a:path w="4155093" h="1773944">
                  <a:moveTo>
                    <a:pt x="0" y="0"/>
                  </a:moveTo>
                  <a:lnTo>
                    <a:pt x="4155093" y="0"/>
                  </a:lnTo>
                  <a:lnTo>
                    <a:pt x="4155093" y="1773944"/>
                  </a:lnTo>
                  <a:lnTo>
                    <a:pt x="0" y="1773944"/>
                  </a:lnTo>
                  <a:lnTo>
                    <a:pt x="0" y="0"/>
                  </a:lnTo>
                  <a:close/>
                </a:path>
              </a:pathLst>
            </a:custGeom>
            <a:blipFill>
              <a:blip r:embed="rId3"/>
              <a:stretch>
                <a:fillRect l="-48495" t="-61671" r="-43397" b="-94336"/>
              </a:stretch>
            </a:blipFill>
          </p:spPr>
          <p:txBody>
            <a:bodyPr/>
            <a:lstStyle/>
            <a:p>
              <a:endParaRPr lang="pt-BR"/>
            </a:p>
          </p:txBody>
        </p:sp>
        <p:sp>
          <p:nvSpPr>
            <p:cNvPr id="13" name="TextBox 13"/>
            <p:cNvSpPr txBox="1"/>
            <p:nvPr/>
          </p:nvSpPr>
          <p:spPr>
            <a:xfrm>
              <a:off x="1051426" y="0"/>
              <a:ext cx="2052241" cy="317500"/>
            </a:xfrm>
            <a:prstGeom prst="rect">
              <a:avLst/>
            </a:prstGeom>
          </p:spPr>
          <p:txBody>
            <a:bodyPr lIns="0" tIns="0" rIns="0" bIns="0" rtlCol="0" anchor="t">
              <a:spAutoFit/>
            </a:bodyPr>
            <a:lstStyle/>
            <a:p>
              <a:pPr algn="just">
                <a:lnSpc>
                  <a:spcPts val="1919"/>
                </a:lnSpc>
                <a:spcBef>
                  <a:spcPct val="0"/>
                </a:spcBef>
              </a:pPr>
              <a:r>
                <a:rPr lang="en-US" sz="1599">
                  <a:solidFill>
                    <a:srgbClr val="000000"/>
                  </a:solidFill>
                  <a:latin typeface="Verdana Pro"/>
                  <a:ea typeface="Verdana Pro"/>
                  <a:cs typeface="Verdana Pro"/>
                  <a:sym typeface="Verdana Pro"/>
                </a:rPr>
                <a:t>Figure 1 - CET </a:t>
              </a:r>
            </a:p>
          </p:txBody>
        </p:sp>
        <p:sp>
          <p:nvSpPr>
            <p:cNvPr id="14" name="TextBox 14"/>
            <p:cNvSpPr txBox="1"/>
            <p:nvPr/>
          </p:nvSpPr>
          <p:spPr>
            <a:xfrm>
              <a:off x="197398" y="3516542"/>
              <a:ext cx="3760297" cy="304800"/>
            </a:xfrm>
            <a:prstGeom prst="rect">
              <a:avLst/>
            </a:prstGeom>
          </p:spPr>
          <p:txBody>
            <a:bodyPr lIns="0" tIns="0" rIns="0" bIns="0" rtlCol="0" anchor="t">
              <a:spAutoFit/>
            </a:bodyPr>
            <a:lstStyle/>
            <a:p>
              <a:pPr algn="ctr">
                <a:lnSpc>
                  <a:spcPts val="1800"/>
                </a:lnSpc>
                <a:spcBef>
                  <a:spcPct val="0"/>
                </a:spcBef>
              </a:pPr>
              <a:r>
                <a:rPr lang="en-US" sz="1500" b="1">
                  <a:solidFill>
                    <a:srgbClr val="000000"/>
                  </a:solidFill>
                  <a:latin typeface="Verdana Pro Bold"/>
                  <a:ea typeface="Verdana Pro Bold"/>
                  <a:cs typeface="Verdana Pro Bold"/>
                  <a:sym typeface="Verdana Pro Bold"/>
                </a:rPr>
                <a:t>Source</a:t>
              </a:r>
              <a:r>
                <a:rPr lang="en-US" sz="1500">
                  <a:solidFill>
                    <a:srgbClr val="000000"/>
                  </a:solidFill>
                  <a:latin typeface="Verdana Pro"/>
                  <a:ea typeface="Verdana Pro"/>
                  <a:cs typeface="Verdana Pro"/>
                  <a:sym typeface="Verdana Pro"/>
                </a:rPr>
                <a:t>: cetsp.com.br, 2025</a:t>
              </a:r>
            </a:p>
          </p:txBody>
        </p:sp>
      </p:grpSp>
      <p:sp>
        <p:nvSpPr>
          <p:cNvPr id="15" name="TextBox 15"/>
          <p:cNvSpPr txBox="1"/>
          <p:nvPr/>
        </p:nvSpPr>
        <p:spPr>
          <a:xfrm>
            <a:off x="5715081" y="7230797"/>
            <a:ext cx="10504458" cy="1476375"/>
          </a:xfrm>
          <a:prstGeom prst="rect">
            <a:avLst/>
          </a:prstGeom>
        </p:spPr>
        <p:txBody>
          <a:bodyPr lIns="0" tIns="0" rIns="0" bIns="0" rtlCol="0" anchor="t">
            <a:spAutoFit/>
          </a:bodyPr>
          <a:lstStyle/>
          <a:p>
            <a:pPr algn="just">
              <a:lnSpc>
                <a:spcPts val="2999"/>
              </a:lnSpc>
              <a:spcBef>
                <a:spcPct val="0"/>
              </a:spcBef>
            </a:pPr>
            <a:r>
              <a:rPr lang="en-US" sz="2499">
                <a:solidFill>
                  <a:srgbClr val="000000"/>
                </a:solidFill>
                <a:latin typeface="Verdana Pro"/>
                <a:ea typeface="Verdana Pro"/>
                <a:cs typeface="Verdana Pro"/>
                <a:sym typeface="Verdana Pro"/>
              </a:rPr>
              <a:t>The Federal Highway Police (2024) confirms that, among the causes that result in this class of accidents (traffic accidents), are the blind spots of large vehicles such as trucks, buses and longer road vehicles.</a:t>
            </a:r>
          </a:p>
        </p:txBody>
      </p:sp>
      <p:grpSp>
        <p:nvGrpSpPr>
          <p:cNvPr id="16" name="Group 16"/>
          <p:cNvGrpSpPr/>
          <p:nvPr/>
        </p:nvGrpSpPr>
        <p:grpSpPr>
          <a:xfrm>
            <a:off x="2554218" y="6476685"/>
            <a:ext cx="2144805" cy="2869766"/>
            <a:chOff x="0" y="0"/>
            <a:chExt cx="2859740" cy="3826355"/>
          </a:xfrm>
        </p:grpSpPr>
        <p:sp>
          <p:nvSpPr>
            <p:cNvPr id="17" name="Freeform 17"/>
            <p:cNvSpPr/>
            <p:nvPr/>
          </p:nvSpPr>
          <p:spPr>
            <a:xfrm>
              <a:off x="97462" y="431800"/>
              <a:ext cx="2664817" cy="2975455"/>
            </a:xfrm>
            <a:custGeom>
              <a:avLst/>
              <a:gdLst/>
              <a:ahLst/>
              <a:cxnLst/>
              <a:rect l="l" t="t" r="r" b="b"/>
              <a:pathLst>
                <a:path w="2664817" h="2975455">
                  <a:moveTo>
                    <a:pt x="0" y="0"/>
                  </a:moveTo>
                  <a:lnTo>
                    <a:pt x="2664818" y="0"/>
                  </a:lnTo>
                  <a:lnTo>
                    <a:pt x="2664818" y="2975455"/>
                  </a:lnTo>
                  <a:lnTo>
                    <a:pt x="0" y="2975455"/>
                  </a:lnTo>
                  <a:lnTo>
                    <a:pt x="0" y="0"/>
                  </a:lnTo>
                  <a:close/>
                </a:path>
              </a:pathLst>
            </a:custGeom>
            <a:blipFill>
              <a:blip r:embed="rId4"/>
              <a:stretch>
                <a:fillRect l="-13269" t="-15331" r="-129432" b="-17804"/>
              </a:stretch>
            </a:blipFill>
          </p:spPr>
          <p:txBody>
            <a:bodyPr/>
            <a:lstStyle/>
            <a:p>
              <a:endParaRPr lang="pt-BR"/>
            </a:p>
          </p:txBody>
        </p:sp>
        <p:sp>
          <p:nvSpPr>
            <p:cNvPr id="18" name="TextBox 18"/>
            <p:cNvSpPr txBox="1"/>
            <p:nvPr/>
          </p:nvSpPr>
          <p:spPr>
            <a:xfrm>
              <a:off x="387698" y="0"/>
              <a:ext cx="2084344" cy="317500"/>
            </a:xfrm>
            <a:prstGeom prst="rect">
              <a:avLst/>
            </a:prstGeom>
          </p:spPr>
          <p:txBody>
            <a:bodyPr lIns="0" tIns="0" rIns="0" bIns="0" rtlCol="0" anchor="t">
              <a:spAutoFit/>
            </a:bodyPr>
            <a:lstStyle/>
            <a:p>
              <a:pPr algn="just">
                <a:lnSpc>
                  <a:spcPts val="1919"/>
                </a:lnSpc>
                <a:spcBef>
                  <a:spcPct val="0"/>
                </a:spcBef>
              </a:pPr>
              <a:r>
                <a:rPr lang="en-US" sz="1599">
                  <a:solidFill>
                    <a:srgbClr val="000000"/>
                  </a:solidFill>
                  <a:latin typeface="Verdana Pro"/>
                  <a:ea typeface="Verdana Pro"/>
                  <a:cs typeface="Verdana Pro"/>
                  <a:sym typeface="Verdana Pro"/>
                </a:rPr>
                <a:t>Figure 2 - PRF</a:t>
              </a:r>
            </a:p>
          </p:txBody>
        </p:sp>
        <p:sp>
          <p:nvSpPr>
            <p:cNvPr id="19" name="TextBox 19"/>
            <p:cNvSpPr txBox="1"/>
            <p:nvPr/>
          </p:nvSpPr>
          <p:spPr>
            <a:xfrm>
              <a:off x="0" y="3521555"/>
              <a:ext cx="2859740" cy="304800"/>
            </a:xfrm>
            <a:prstGeom prst="rect">
              <a:avLst/>
            </a:prstGeom>
          </p:spPr>
          <p:txBody>
            <a:bodyPr lIns="0" tIns="0" rIns="0" bIns="0" rtlCol="0" anchor="t">
              <a:spAutoFit/>
            </a:bodyPr>
            <a:lstStyle/>
            <a:p>
              <a:pPr algn="ctr">
                <a:lnSpc>
                  <a:spcPts val="1800"/>
                </a:lnSpc>
                <a:spcBef>
                  <a:spcPct val="0"/>
                </a:spcBef>
              </a:pPr>
              <a:r>
                <a:rPr lang="en-US" sz="1500" b="1">
                  <a:solidFill>
                    <a:srgbClr val="000000"/>
                  </a:solidFill>
                  <a:latin typeface="Verdana Pro Bold"/>
                  <a:ea typeface="Verdana Pro Bold"/>
                  <a:cs typeface="Verdana Pro Bold"/>
                  <a:sym typeface="Verdana Pro Bold"/>
                </a:rPr>
                <a:t>Source</a:t>
              </a:r>
              <a:r>
                <a:rPr lang="en-US" sz="1500">
                  <a:solidFill>
                    <a:srgbClr val="000000"/>
                  </a:solidFill>
                  <a:latin typeface="Verdana Pro"/>
                  <a:ea typeface="Verdana Pro"/>
                  <a:cs typeface="Verdana Pro"/>
                  <a:sym typeface="Verdana Pro"/>
                </a:rPr>
                <a:t>: gov.br, 2023</a:t>
              </a:r>
            </a:p>
          </p:txBody>
        </p:sp>
      </p:grpSp>
      <p:grpSp>
        <p:nvGrpSpPr>
          <p:cNvPr id="20" name="Group 20"/>
          <p:cNvGrpSpPr/>
          <p:nvPr/>
        </p:nvGrpSpPr>
        <p:grpSpPr>
          <a:xfrm>
            <a:off x="16533228" y="-1171670"/>
            <a:ext cx="690031" cy="2399227"/>
            <a:chOff x="0" y="0"/>
            <a:chExt cx="181744" cy="631895"/>
          </a:xfrm>
        </p:grpSpPr>
        <p:sp>
          <p:nvSpPr>
            <p:cNvPr id="21" name="Freeform 21"/>
            <p:cNvSpPr/>
            <p:nvPr/>
          </p:nvSpPr>
          <p:spPr>
            <a:xfrm>
              <a:off x="0" y="0"/>
              <a:ext cx="181744" cy="631895"/>
            </a:xfrm>
            <a:custGeom>
              <a:avLst/>
              <a:gdLst/>
              <a:ahLst/>
              <a:cxnLst/>
              <a:rect l="l" t="t" r="r" b="b"/>
              <a:pathLst>
                <a:path w="181744" h="631895">
                  <a:moveTo>
                    <a:pt x="181744" y="90872"/>
                  </a:moveTo>
                  <a:lnTo>
                    <a:pt x="181744" y="541023"/>
                  </a:lnTo>
                  <a:cubicBezTo>
                    <a:pt x="181744" y="565124"/>
                    <a:pt x="172170" y="588238"/>
                    <a:pt x="155128" y="605279"/>
                  </a:cubicBezTo>
                  <a:cubicBezTo>
                    <a:pt x="138086" y="622321"/>
                    <a:pt x="114973" y="631895"/>
                    <a:pt x="90872" y="631895"/>
                  </a:cubicBezTo>
                  <a:lnTo>
                    <a:pt x="90872" y="631895"/>
                  </a:lnTo>
                  <a:cubicBezTo>
                    <a:pt x="40685" y="631895"/>
                    <a:pt x="0" y="591210"/>
                    <a:pt x="0" y="541023"/>
                  </a:cubicBezTo>
                  <a:lnTo>
                    <a:pt x="0" y="90872"/>
                  </a:lnTo>
                  <a:cubicBezTo>
                    <a:pt x="0" y="66771"/>
                    <a:pt x="9574" y="43658"/>
                    <a:pt x="26616" y="26616"/>
                  </a:cubicBezTo>
                  <a:cubicBezTo>
                    <a:pt x="43658" y="9574"/>
                    <a:pt x="66771" y="0"/>
                    <a:pt x="90872" y="0"/>
                  </a:cubicBezTo>
                  <a:lnTo>
                    <a:pt x="90872" y="0"/>
                  </a:lnTo>
                  <a:cubicBezTo>
                    <a:pt x="141059" y="0"/>
                    <a:pt x="181744" y="40685"/>
                    <a:pt x="181744" y="90872"/>
                  </a:cubicBezTo>
                  <a:close/>
                </a:path>
              </a:pathLst>
            </a:custGeom>
            <a:solidFill>
              <a:srgbClr val="1E2E4A"/>
            </a:solidFill>
            <a:ln cap="rnd">
              <a:noFill/>
              <a:prstDash val="solid"/>
              <a:round/>
            </a:ln>
          </p:spPr>
          <p:txBody>
            <a:bodyPr/>
            <a:lstStyle/>
            <a:p>
              <a:endParaRPr lang="pt-BR"/>
            </a:p>
          </p:txBody>
        </p:sp>
        <p:sp>
          <p:nvSpPr>
            <p:cNvPr id="22" name="TextBox 22"/>
            <p:cNvSpPr txBox="1"/>
            <p:nvPr/>
          </p:nvSpPr>
          <p:spPr>
            <a:xfrm>
              <a:off x="0" y="9525"/>
              <a:ext cx="181744" cy="622370"/>
            </a:xfrm>
            <a:prstGeom prst="rect">
              <a:avLst/>
            </a:prstGeom>
          </p:spPr>
          <p:txBody>
            <a:bodyPr lIns="50800" tIns="50800" rIns="50800" bIns="50800" rtlCol="0" anchor="ctr"/>
            <a:lstStyle/>
            <a:p>
              <a:pPr algn="ctr">
                <a:lnSpc>
                  <a:spcPts val="2879"/>
                </a:lnSpc>
              </a:pPr>
              <a:endParaRPr/>
            </a:p>
          </p:txBody>
        </p:sp>
      </p:grpSp>
      <p:grpSp>
        <p:nvGrpSpPr>
          <p:cNvPr id="23" name="Group 23"/>
          <p:cNvGrpSpPr/>
          <p:nvPr/>
        </p:nvGrpSpPr>
        <p:grpSpPr>
          <a:xfrm>
            <a:off x="17372501" y="-756351"/>
            <a:ext cx="690031" cy="2399227"/>
            <a:chOff x="0" y="0"/>
            <a:chExt cx="181744" cy="631895"/>
          </a:xfrm>
        </p:grpSpPr>
        <p:sp>
          <p:nvSpPr>
            <p:cNvPr id="24" name="Freeform 24"/>
            <p:cNvSpPr/>
            <p:nvPr/>
          </p:nvSpPr>
          <p:spPr>
            <a:xfrm>
              <a:off x="0" y="0"/>
              <a:ext cx="181744" cy="631895"/>
            </a:xfrm>
            <a:custGeom>
              <a:avLst/>
              <a:gdLst/>
              <a:ahLst/>
              <a:cxnLst/>
              <a:rect l="l" t="t" r="r" b="b"/>
              <a:pathLst>
                <a:path w="181744" h="631895">
                  <a:moveTo>
                    <a:pt x="181744" y="90872"/>
                  </a:moveTo>
                  <a:lnTo>
                    <a:pt x="181744" y="541023"/>
                  </a:lnTo>
                  <a:cubicBezTo>
                    <a:pt x="181744" y="565124"/>
                    <a:pt x="172170" y="588238"/>
                    <a:pt x="155128" y="605279"/>
                  </a:cubicBezTo>
                  <a:cubicBezTo>
                    <a:pt x="138086" y="622321"/>
                    <a:pt x="114973" y="631895"/>
                    <a:pt x="90872" y="631895"/>
                  </a:cubicBezTo>
                  <a:lnTo>
                    <a:pt x="90872" y="631895"/>
                  </a:lnTo>
                  <a:cubicBezTo>
                    <a:pt x="40685" y="631895"/>
                    <a:pt x="0" y="591210"/>
                    <a:pt x="0" y="541023"/>
                  </a:cubicBezTo>
                  <a:lnTo>
                    <a:pt x="0" y="90872"/>
                  </a:lnTo>
                  <a:cubicBezTo>
                    <a:pt x="0" y="66771"/>
                    <a:pt x="9574" y="43658"/>
                    <a:pt x="26616" y="26616"/>
                  </a:cubicBezTo>
                  <a:cubicBezTo>
                    <a:pt x="43658" y="9574"/>
                    <a:pt x="66771" y="0"/>
                    <a:pt x="90872" y="0"/>
                  </a:cubicBezTo>
                  <a:lnTo>
                    <a:pt x="90872" y="0"/>
                  </a:lnTo>
                  <a:cubicBezTo>
                    <a:pt x="141059" y="0"/>
                    <a:pt x="181744" y="40685"/>
                    <a:pt x="181744" y="90872"/>
                  </a:cubicBezTo>
                  <a:close/>
                </a:path>
              </a:pathLst>
            </a:custGeom>
            <a:solidFill>
              <a:srgbClr val="2F5F98"/>
            </a:solidFill>
            <a:ln cap="rnd">
              <a:noFill/>
              <a:prstDash val="solid"/>
              <a:round/>
            </a:ln>
          </p:spPr>
          <p:txBody>
            <a:bodyPr/>
            <a:lstStyle/>
            <a:p>
              <a:endParaRPr lang="pt-BR"/>
            </a:p>
          </p:txBody>
        </p:sp>
        <p:sp>
          <p:nvSpPr>
            <p:cNvPr id="25" name="TextBox 25"/>
            <p:cNvSpPr txBox="1"/>
            <p:nvPr/>
          </p:nvSpPr>
          <p:spPr>
            <a:xfrm>
              <a:off x="0" y="9525"/>
              <a:ext cx="181744" cy="622370"/>
            </a:xfrm>
            <a:prstGeom prst="rect">
              <a:avLst/>
            </a:prstGeom>
          </p:spPr>
          <p:txBody>
            <a:bodyPr lIns="50800" tIns="50800" rIns="50800" bIns="50800" rtlCol="0" anchor="ctr"/>
            <a:lstStyle/>
            <a:p>
              <a:pPr algn="ctr">
                <a:lnSpc>
                  <a:spcPts val="2879"/>
                </a:lnSpc>
              </a:pPr>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1608</Words>
  <Application>Microsoft Office PowerPoint</Application>
  <PresentationFormat>Custom</PresentationFormat>
  <Paragraphs>183</Paragraphs>
  <Slides>17</Slides>
  <Notes>11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Calibri</vt:lpstr>
      <vt:lpstr>Arial</vt:lpstr>
      <vt:lpstr>Verdana Pro Bold</vt:lpstr>
      <vt:lpstr>Verdana Pro</vt:lpstr>
      <vt:lpstr>Calibri (MS) Bold</vt:lpstr>
      <vt:lpstr>League Spartan</vt:lpstr>
      <vt:lpstr>Dekko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Apresentation - SafeView</dc:title>
  <cp:lastModifiedBy>Ester Soares</cp:lastModifiedBy>
  <cp:revision>3</cp:revision>
  <dcterms:created xsi:type="dcterms:W3CDTF">2006-08-16T00:00:00Z</dcterms:created>
  <dcterms:modified xsi:type="dcterms:W3CDTF">2025-12-12T02:18:13Z</dcterms:modified>
  <dc:identifier>DAGyQmZ_niM</dc:identifier>
</cp:coreProperties>
</file>